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4104" r:id="rId1"/>
    <p:sldMasterId id="2147484222" r:id="rId2"/>
    <p:sldMasterId id="2147484236" r:id="rId3"/>
  </p:sldMasterIdLst>
  <p:notesMasterIdLst>
    <p:notesMasterId r:id="rId27"/>
  </p:notesMasterIdLst>
  <p:handoutMasterIdLst>
    <p:handoutMasterId r:id="rId28"/>
  </p:handoutMasterIdLst>
  <p:sldIdLst>
    <p:sldId id="264" r:id="rId4"/>
    <p:sldId id="256" r:id="rId5"/>
    <p:sldId id="1467" r:id="rId6"/>
    <p:sldId id="1466" r:id="rId7"/>
    <p:sldId id="1470" r:id="rId8"/>
    <p:sldId id="1468" r:id="rId9"/>
    <p:sldId id="1474" r:id="rId10"/>
    <p:sldId id="1232" r:id="rId11"/>
    <p:sldId id="1463" r:id="rId12"/>
    <p:sldId id="1469" r:id="rId13"/>
    <p:sldId id="259" r:id="rId14"/>
    <p:sldId id="260" r:id="rId15"/>
    <p:sldId id="258" r:id="rId16"/>
    <p:sldId id="261" r:id="rId17"/>
    <p:sldId id="257" r:id="rId18"/>
    <p:sldId id="1471" r:id="rId19"/>
    <p:sldId id="262" r:id="rId20"/>
    <p:sldId id="1473" r:id="rId21"/>
    <p:sldId id="1472" r:id="rId22"/>
    <p:sldId id="265" r:id="rId23"/>
    <p:sldId id="263" r:id="rId24"/>
    <p:sldId id="1475" r:id="rId25"/>
    <p:sldId id="1097" r:id="rId26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609240" algn="l" rtl="0" fontAlgn="base">
      <a:spcBef>
        <a:spcPct val="0"/>
      </a:spcBef>
      <a:spcAft>
        <a:spcPct val="0"/>
      </a:spcAft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1218507" algn="l" rtl="0" fontAlgn="base">
      <a:spcBef>
        <a:spcPct val="0"/>
      </a:spcBef>
      <a:spcAft>
        <a:spcPct val="0"/>
      </a:spcAft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827755" algn="l" rtl="0" fontAlgn="base">
      <a:spcBef>
        <a:spcPct val="0"/>
      </a:spcBef>
      <a:spcAft>
        <a:spcPct val="0"/>
      </a:spcAft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2437012" algn="l" rtl="0" fontAlgn="base">
      <a:spcBef>
        <a:spcPct val="0"/>
      </a:spcBef>
      <a:spcAft>
        <a:spcPct val="0"/>
      </a:spcAft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3046251" algn="l" defTabSz="1218507" rtl="0" eaLnBrk="1" latinLnBrk="0" hangingPunct="1"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3655491" algn="l" defTabSz="1218507" rtl="0" eaLnBrk="1" latinLnBrk="0" hangingPunct="1"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4264747" algn="l" defTabSz="1218507" rtl="0" eaLnBrk="1" latinLnBrk="0" hangingPunct="1"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4873996" algn="l" defTabSz="1218507" rtl="0" eaLnBrk="1" latinLnBrk="0" hangingPunct="1"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ingularity" id="{7C57F92C-31A8-5B47-9210-76D74FDC6448}">
          <p14:sldIdLst>
            <p14:sldId id="264"/>
            <p14:sldId id="256"/>
            <p14:sldId id="1467"/>
          </p14:sldIdLst>
        </p14:section>
        <p14:section name="Machine Learning" id="{B27BC08B-CFD0-47BB-B839-27E7E7D781E9}">
          <p14:sldIdLst>
            <p14:sldId id="1466"/>
            <p14:sldId id="1470"/>
            <p14:sldId id="1468"/>
            <p14:sldId id="1474"/>
          </p14:sldIdLst>
        </p14:section>
        <p14:section name="Neural Networks" id="{F4187C72-9FE8-413C-9355-278489CBC631}">
          <p14:sldIdLst>
            <p14:sldId id="1232"/>
            <p14:sldId id="1463"/>
            <p14:sldId id="1469"/>
          </p14:sldIdLst>
        </p14:section>
        <p14:section name="Histopatholigic Cancer Detection" id="{C03221A4-4019-4B92-A4E1-6A28DCD8F95A}">
          <p14:sldIdLst>
            <p14:sldId id="259"/>
            <p14:sldId id="260"/>
          </p14:sldIdLst>
        </p14:section>
        <p14:section name="Data Structure and Pipeline" id="{19F4C56A-FFA1-4634-8024-51253D28CC92}">
          <p14:sldIdLst>
            <p14:sldId id="258"/>
            <p14:sldId id="261"/>
            <p14:sldId id="257"/>
            <p14:sldId id="1471"/>
          </p14:sldIdLst>
        </p14:section>
        <p14:section name="Model Creation" id="{EE49D39F-FAAC-4075-B1AE-04558A62AB0D}">
          <p14:sldIdLst>
            <p14:sldId id="262"/>
            <p14:sldId id="1473"/>
            <p14:sldId id="1472"/>
            <p14:sldId id="265"/>
          </p14:sldIdLst>
        </p14:section>
        <p14:section name="Results" id="{50878B43-C341-4217-B71F-A6F61F89661E}">
          <p14:sldIdLst>
            <p14:sldId id="263"/>
            <p14:sldId id="1475"/>
          </p14:sldIdLst>
        </p14:section>
        <p14:section name="Conclusion and Feedback" id="{E80630AB-2BE5-445C-94D4-652E4A7F5E49}">
          <p14:sldIdLst>
            <p14:sldId id="10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3" userDrawn="1">
          <p15:clr>
            <a:srgbClr val="A4A3A4"/>
          </p15:clr>
        </p15:guide>
        <p15:guide id="2" orient="horz" pos="1072" userDrawn="1">
          <p15:clr>
            <a:srgbClr val="A4A3A4"/>
          </p15:clr>
        </p15:guide>
        <p15:guide id="3" orient="horz" pos="257" userDrawn="1">
          <p15:clr>
            <a:srgbClr val="A4A3A4"/>
          </p15:clr>
        </p15:guide>
        <p15:guide id="4" orient="horz" pos="5504" userDrawn="1">
          <p15:clr>
            <a:srgbClr val="A4A3A4"/>
          </p15:clr>
        </p15:guide>
        <p15:guide id="5" orient="horz" pos="1977" userDrawn="1">
          <p15:clr>
            <a:srgbClr val="A4A3A4"/>
          </p15:clr>
        </p15:guide>
        <p15:guide id="6" orient="horz" pos="4685" userDrawn="1">
          <p15:clr>
            <a:srgbClr val="A4A3A4"/>
          </p15:clr>
        </p15:guide>
        <p15:guide id="7" orient="horz" pos="3777" userDrawn="1">
          <p15:clr>
            <a:srgbClr val="A4A3A4"/>
          </p15:clr>
        </p15:guide>
        <p15:guide id="8" pos="3840" userDrawn="1">
          <p15:clr>
            <a:srgbClr val="A4A3A4"/>
          </p15:clr>
        </p15:guide>
        <p15:guide id="9" pos="6313" userDrawn="1">
          <p15:clr>
            <a:srgbClr val="A4A3A4"/>
          </p15:clr>
        </p15:guide>
        <p15:guide id="10" pos="2612" userDrawn="1">
          <p15:clr>
            <a:srgbClr val="A4A3A4"/>
          </p15:clr>
        </p15:guide>
        <p15:guide id="11" pos="5077" userDrawn="1">
          <p15:clr>
            <a:srgbClr val="A4A3A4"/>
          </p15:clr>
        </p15:guide>
        <p15:guide id="12" pos="7423" userDrawn="1">
          <p15:clr>
            <a:srgbClr val="A4A3A4"/>
          </p15:clr>
        </p15:guide>
        <p15:guide id="13" pos="1369" userDrawn="1">
          <p15:clr>
            <a:srgbClr val="A4A3A4"/>
          </p15:clr>
        </p15:guide>
        <p15:guide id="14" pos="143" userDrawn="1">
          <p15:clr>
            <a:srgbClr val="A4A3A4"/>
          </p15:clr>
        </p15:guide>
        <p15:guide id="15" orient="horz" pos="2163" userDrawn="1">
          <p15:clr>
            <a:srgbClr val="A4A3A4"/>
          </p15:clr>
        </p15:guide>
        <p15:guide id="16" orient="horz" pos="816" userDrawn="1">
          <p15:clr>
            <a:srgbClr val="A4A3A4"/>
          </p15:clr>
        </p15:guide>
        <p15:guide id="17" orient="horz" pos="193" userDrawn="1">
          <p15:clr>
            <a:srgbClr val="A4A3A4"/>
          </p15:clr>
        </p15:guide>
        <p15:guide id="18" orient="horz" pos="4128" userDrawn="1">
          <p15:clr>
            <a:srgbClr val="A4A3A4"/>
          </p15:clr>
        </p15:guide>
        <p15:guide id="19" orient="horz" pos="1483" userDrawn="1">
          <p15:clr>
            <a:srgbClr val="A4A3A4"/>
          </p15:clr>
        </p15:guide>
        <p15:guide id="20" orient="horz" pos="3515" userDrawn="1">
          <p15:clr>
            <a:srgbClr val="A4A3A4"/>
          </p15:clr>
        </p15:guide>
        <p15:guide id="21" orient="horz" pos="28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  <p15:guide id="3" orient="horz" pos="2928">
          <p15:clr>
            <a:srgbClr val="A4A3A4"/>
          </p15:clr>
        </p15:guide>
        <p15:guide id="4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neson,John" initials="A" lastIdx="3" clrIdx="0">
    <p:extLst>
      <p:ext uri="{19B8F6BF-5375-455C-9EA6-DF929625EA0E}">
        <p15:presenceInfo xmlns:p15="http://schemas.microsoft.com/office/powerpoint/2012/main" userId="S::ja026578@cerner.net::08bd3b44-aaa9-4f25-ba9a-d14aa4cc6a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093"/>
    <a:srgbClr val="FFFFFF"/>
    <a:srgbClr val="F46C23"/>
    <a:srgbClr val="FDB800"/>
    <a:srgbClr val="5C6770"/>
    <a:srgbClr val="74BD43"/>
    <a:srgbClr val="75BE43"/>
    <a:srgbClr val="00A6E1"/>
    <a:srgbClr val="00A7E2"/>
    <a:srgbClr val="007D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98" autoAdjust="0"/>
    <p:restoredTop sz="80319" autoAdjust="0"/>
  </p:normalViewPr>
  <p:slideViewPr>
    <p:cSldViewPr snapToGrid="0">
      <p:cViewPr varScale="1">
        <p:scale>
          <a:sx n="81" d="100"/>
          <a:sy n="81" d="100"/>
        </p:scale>
        <p:origin x="252" y="84"/>
      </p:cViewPr>
      <p:guideLst>
        <p:guide orient="horz" pos="2883"/>
        <p:guide orient="horz" pos="1072"/>
        <p:guide orient="horz" pos="257"/>
        <p:guide orient="horz" pos="5504"/>
        <p:guide orient="horz" pos="1977"/>
        <p:guide orient="horz" pos="4685"/>
        <p:guide orient="horz" pos="3777"/>
        <p:guide pos="3840"/>
        <p:guide pos="6313"/>
        <p:guide pos="2612"/>
        <p:guide pos="5077"/>
        <p:guide pos="7423"/>
        <p:guide pos="1369"/>
        <p:guide pos="143"/>
        <p:guide orient="horz" pos="2163"/>
        <p:guide orient="horz" pos="816"/>
        <p:guide orient="horz" pos="193"/>
        <p:guide orient="horz" pos="4128"/>
        <p:guide orient="horz" pos="1483"/>
        <p:guide orient="horz" pos="3515"/>
        <p:guide orient="horz" pos="28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208"/>
        <p:guide pos="2928"/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baseline="0" dirty="0">
                <a:solidFill>
                  <a:schemeClr val="tx2">
                    <a:lumMod val="50000"/>
                  </a:schemeClr>
                </a:solidFill>
              </a:rPr>
              <a:t>Time to Train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2025371828521432E-2"/>
          <c:y val="0.17171296296296298"/>
          <c:w val="0.89019685039370078"/>
          <c:h val="0.614984324876057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Images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Sheet1!$B$2:$B$3</c:f>
              <c:strCache>
                <c:ptCount val="2"/>
                <c:pt idx="0">
                  <c:v>GTX 1080</c:v>
                </c:pt>
                <c:pt idx="1">
                  <c:v>i7 8850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660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70-47BB-A2F1-D501E05F34EC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Elapsed time per Epoch (Minutes)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Sheet1!$B$2:$B$3</c:f>
              <c:strCache>
                <c:ptCount val="2"/>
                <c:pt idx="0">
                  <c:v>GTX 1080</c:v>
                </c:pt>
                <c:pt idx="1">
                  <c:v>i7 8850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3.6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70-47BB-A2F1-D501E05F34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8651183"/>
        <c:axId val="72113759"/>
      </c:barChart>
      <c:catAx>
        <c:axId val="68651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113759"/>
        <c:crosses val="autoZero"/>
        <c:auto val="1"/>
        <c:lblAlgn val="ctr"/>
        <c:lblOffset val="100"/>
        <c:noMultiLvlLbl val="0"/>
      </c:catAx>
      <c:valAx>
        <c:axId val="72113759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2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51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056E19-6AE5-4767-96F0-6D1107E0198C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76C951-D036-4E55-948E-47F099E3BF3D}">
      <dgm:prSet phldrT="[Text]"/>
      <dgm:spPr/>
      <dgm:t>
        <a:bodyPr/>
        <a:lstStyle/>
        <a:p>
          <a:r>
            <a:rPr lang="en-US" dirty="0"/>
            <a:t>Create the Model</a:t>
          </a:r>
        </a:p>
      </dgm:t>
    </dgm:pt>
    <dgm:pt modelId="{978B2ABD-F136-43E8-8709-37CAE99D9DA4}" type="parTrans" cxnId="{2C13C083-8DC3-485A-B2B4-DE21330B3FDA}">
      <dgm:prSet/>
      <dgm:spPr/>
      <dgm:t>
        <a:bodyPr/>
        <a:lstStyle/>
        <a:p>
          <a:endParaRPr lang="en-US"/>
        </a:p>
      </dgm:t>
    </dgm:pt>
    <dgm:pt modelId="{4FBBBB95-B487-4101-9DB8-1F25D37ED687}" type="sibTrans" cxnId="{2C13C083-8DC3-485A-B2B4-DE21330B3FDA}">
      <dgm:prSet/>
      <dgm:spPr/>
      <dgm:t>
        <a:bodyPr/>
        <a:lstStyle/>
        <a:p>
          <a:endParaRPr lang="en-US"/>
        </a:p>
      </dgm:t>
    </dgm:pt>
    <dgm:pt modelId="{09D6E74B-0322-4EDB-AFE9-3C303823FEB9}">
      <dgm:prSet phldrT="[Text]"/>
      <dgm:spPr/>
      <dgm:t>
        <a:bodyPr/>
        <a:lstStyle/>
        <a:p>
          <a:r>
            <a:rPr lang="en-US" dirty="0"/>
            <a:t>Identify the algorithm of choice for this iteration</a:t>
          </a:r>
        </a:p>
      </dgm:t>
    </dgm:pt>
    <dgm:pt modelId="{C6C9E4CF-867C-46D8-A5C5-7C6A64F24532}" type="parTrans" cxnId="{B4E52A89-AA2E-4C10-9BE2-D655377A4F8A}">
      <dgm:prSet/>
      <dgm:spPr/>
      <dgm:t>
        <a:bodyPr/>
        <a:lstStyle/>
        <a:p>
          <a:endParaRPr lang="en-US"/>
        </a:p>
      </dgm:t>
    </dgm:pt>
    <dgm:pt modelId="{63FCA243-9F49-4507-BE60-E50BCA46B74E}" type="sibTrans" cxnId="{B4E52A89-AA2E-4C10-9BE2-D655377A4F8A}">
      <dgm:prSet/>
      <dgm:spPr/>
      <dgm:t>
        <a:bodyPr/>
        <a:lstStyle/>
        <a:p>
          <a:endParaRPr lang="en-US"/>
        </a:p>
      </dgm:t>
    </dgm:pt>
    <dgm:pt modelId="{68E34B95-03C3-42E8-B841-4F804E6AC020}">
      <dgm:prSet phldrT="[Text]"/>
      <dgm:spPr/>
      <dgm:t>
        <a:bodyPr/>
        <a:lstStyle/>
        <a:p>
          <a:r>
            <a:rPr lang="en-US" dirty="0"/>
            <a:t>Tune the model to the specifications you’ve identified (start with standard set) </a:t>
          </a:r>
        </a:p>
      </dgm:t>
    </dgm:pt>
    <dgm:pt modelId="{03356DB0-D8AC-4EFC-98CC-CECDFCFC2EE9}" type="parTrans" cxnId="{37A3C99A-F096-4C94-80E0-6F383AB38B57}">
      <dgm:prSet/>
      <dgm:spPr/>
      <dgm:t>
        <a:bodyPr/>
        <a:lstStyle/>
        <a:p>
          <a:endParaRPr lang="en-US"/>
        </a:p>
      </dgm:t>
    </dgm:pt>
    <dgm:pt modelId="{BD303EDB-2B6A-4950-AC07-AA729194585A}" type="sibTrans" cxnId="{37A3C99A-F096-4C94-80E0-6F383AB38B57}">
      <dgm:prSet/>
      <dgm:spPr/>
      <dgm:t>
        <a:bodyPr/>
        <a:lstStyle/>
        <a:p>
          <a:endParaRPr lang="en-US"/>
        </a:p>
      </dgm:t>
    </dgm:pt>
    <dgm:pt modelId="{6DB0EB67-F238-400C-8F66-77AE52F96884}">
      <dgm:prSet phldrT="[Text]"/>
      <dgm:spPr/>
      <dgm:t>
        <a:bodyPr/>
        <a:lstStyle/>
        <a:p>
          <a:r>
            <a:rPr lang="en-US" dirty="0"/>
            <a:t>Fit the Model</a:t>
          </a:r>
        </a:p>
      </dgm:t>
    </dgm:pt>
    <dgm:pt modelId="{615BBB8E-4804-488B-95AA-00CD94DA161C}" type="parTrans" cxnId="{8167E177-7B81-4DA9-B9E1-2BE55EE6E32B}">
      <dgm:prSet/>
      <dgm:spPr/>
      <dgm:t>
        <a:bodyPr/>
        <a:lstStyle/>
        <a:p>
          <a:endParaRPr lang="en-US"/>
        </a:p>
      </dgm:t>
    </dgm:pt>
    <dgm:pt modelId="{89D67921-D3CF-4DDC-8F8B-13311DAD5795}" type="sibTrans" cxnId="{8167E177-7B81-4DA9-B9E1-2BE55EE6E32B}">
      <dgm:prSet/>
      <dgm:spPr/>
      <dgm:t>
        <a:bodyPr/>
        <a:lstStyle/>
        <a:p>
          <a:endParaRPr lang="en-US"/>
        </a:p>
      </dgm:t>
    </dgm:pt>
    <dgm:pt modelId="{3331B51E-A4B9-4C8C-ACC0-EE1D064E1AE3}">
      <dgm:prSet phldrT="[Text]"/>
      <dgm:spPr/>
      <dgm:t>
        <a:bodyPr/>
        <a:lstStyle/>
        <a:p>
          <a:r>
            <a:rPr lang="en-US" dirty="0"/>
            <a:t>Converge the model using the TRAINING data set</a:t>
          </a:r>
        </a:p>
      </dgm:t>
    </dgm:pt>
    <dgm:pt modelId="{1CF7CA4B-4D05-4727-8ADC-FF17AEDA4E0E}" type="parTrans" cxnId="{5703988A-C01C-4386-9015-87A8F486FF4E}">
      <dgm:prSet/>
      <dgm:spPr/>
      <dgm:t>
        <a:bodyPr/>
        <a:lstStyle/>
        <a:p>
          <a:endParaRPr lang="en-US"/>
        </a:p>
      </dgm:t>
    </dgm:pt>
    <dgm:pt modelId="{00B25679-920A-4221-A19A-417A06F8C0EB}" type="sibTrans" cxnId="{5703988A-C01C-4386-9015-87A8F486FF4E}">
      <dgm:prSet/>
      <dgm:spPr/>
      <dgm:t>
        <a:bodyPr/>
        <a:lstStyle/>
        <a:p>
          <a:endParaRPr lang="en-US"/>
        </a:p>
      </dgm:t>
    </dgm:pt>
    <dgm:pt modelId="{17398FAF-EB6A-4A17-904E-64E76501E87D}">
      <dgm:prSet phldrT="[Text]"/>
      <dgm:spPr/>
      <dgm:t>
        <a:bodyPr/>
        <a:lstStyle/>
        <a:p>
          <a:r>
            <a:rPr lang="en-US" dirty="0"/>
            <a:t>Save the newly built model to be validated</a:t>
          </a:r>
        </a:p>
      </dgm:t>
    </dgm:pt>
    <dgm:pt modelId="{6288AAC1-913E-4548-97BD-7CC0DE2B199D}" type="parTrans" cxnId="{2BBD2F40-6A9C-46FF-87BE-54B75A4B1B6E}">
      <dgm:prSet/>
      <dgm:spPr/>
      <dgm:t>
        <a:bodyPr/>
        <a:lstStyle/>
        <a:p>
          <a:endParaRPr lang="en-US"/>
        </a:p>
      </dgm:t>
    </dgm:pt>
    <dgm:pt modelId="{1419A9AF-6347-47D4-B160-9FBC1230936F}" type="sibTrans" cxnId="{2BBD2F40-6A9C-46FF-87BE-54B75A4B1B6E}">
      <dgm:prSet/>
      <dgm:spPr/>
      <dgm:t>
        <a:bodyPr/>
        <a:lstStyle/>
        <a:p>
          <a:endParaRPr lang="en-US"/>
        </a:p>
      </dgm:t>
    </dgm:pt>
    <dgm:pt modelId="{95642816-B909-44E0-9E89-92183F3888CE}">
      <dgm:prSet phldrT="[Text]"/>
      <dgm:spPr/>
      <dgm:t>
        <a:bodyPr/>
        <a:lstStyle/>
        <a:p>
          <a:r>
            <a:rPr lang="en-US" dirty="0"/>
            <a:t>Validate the Model</a:t>
          </a:r>
        </a:p>
      </dgm:t>
    </dgm:pt>
    <dgm:pt modelId="{88F82396-3A6A-4F49-A366-5676637A40E6}" type="parTrans" cxnId="{25C879D8-DBD7-4049-BEE7-F1B54CD9AB26}">
      <dgm:prSet/>
      <dgm:spPr/>
      <dgm:t>
        <a:bodyPr/>
        <a:lstStyle/>
        <a:p>
          <a:endParaRPr lang="en-US"/>
        </a:p>
      </dgm:t>
    </dgm:pt>
    <dgm:pt modelId="{20588D83-6ADE-4C13-9E36-1B9E9C77F9B6}" type="sibTrans" cxnId="{25C879D8-DBD7-4049-BEE7-F1B54CD9AB26}">
      <dgm:prSet/>
      <dgm:spPr/>
      <dgm:t>
        <a:bodyPr/>
        <a:lstStyle/>
        <a:p>
          <a:endParaRPr lang="en-US"/>
        </a:p>
      </dgm:t>
    </dgm:pt>
    <dgm:pt modelId="{759B5A97-7E86-4101-BA58-CD840C991AD1}">
      <dgm:prSet phldrT="[Text]" custT="1"/>
      <dgm:spPr/>
      <dgm:t>
        <a:bodyPr/>
        <a:lstStyle/>
        <a:p>
          <a:r>
            <a:rPr lang="en-US" sz="1600" dirty="0"/>
            <a:t>Challenge the data with the TEST data set to create predictions</a:t>
          </a:r>
        </a:p>
      </dgm:t>
    </dgm:pt>
    <dgm:pt modelId="{EF270F5A-1F2C-4FCD-B061-CA2A9868E5AE}" type="parTrans" cxnId="{A7B1035C-2960-410A-8D94-544E8D1170EE}">
      <dgm:prSet/>
      <dgm:spPr/>
      <dgm:t>
        <a:bodyPr/>
        <a:lstStyle/>
        <a:p>
          <a:endParaRPr lang="en-US"/>
        </a:p>
      </dgm:t>
    </dgm:pt>
    <dgm:pt modelId="{199749B3-13E7-4AEB-8A3F-C6B0A5549D7A}" type="sibTrans" cxnId="{A7B1035C-2960-410A-8D94-544E8D1170EE}">
      <dgm:prSet/>
      <dgm:spPr/>
      <dgm:t>
        <a:bodyPr/>
        <a:lstStyle/>
        <a:p>
          <a:endParaRPr lang="en-US"/>
        </a:p>
      </dgm:t>
    </dgm:pt>
    <dgm:pt modelId="{EA70C426-7519-46FE-91FE-2BE0CA2361E8}">
      <dgm:prSet phldrT="[Text]" custT="1"/>
      <dgm:spPr/>
      <dgm:t>
        <a:bodyPr/>
        <a:lstStyle/>
        <a:p>
          <a:r>
            <a:rPr lang="en-US" sz="1600" dirty="0"/>
            <a:t>Compare predictions to the actuals to determine key metrics (accuracy, bias, recall)</a:t>
          </a:r>
        </a:p>
      </dgm:t>
    </dgm:pt>
    <dgm:pt modelId="{EA5F24D9-6F91-471A-86F5-DDB702002E7C}" type="parTrans" cxnId="{DDAB98B0-E269-4462-A398-EF9AEB145DBB}">
      <dgm:prSet/>
      <dgm:spPr/>
      <dgm:t>
        <a:bodyPr/>
        <a:lstStyle/>
        <a:p>
          <a:endParaRPr lang="en-US"/>
        </a:p>
      </dgm:t>
    </dgm:pt>
    <dgm:pt modelId="{EBAD417F-DA8A-4A55-B5F3-6E5E39776B76}" type="sibTrans" cxnId="{DDAB98B0-E269-4462-A398-EF9AEB145DBB}">
      <dgm:prSet/>
      <dgm:spPr/>
      <dgm:t>
        <a:bodyPr/>
        <a:lstStyle/>
        <a:p>
          <a:endParaRPr lang="en-US"/>
        </a:p>
      </dgm:t>
    </dgm:pt>
    <dgm:pt modelId="{DBDC67A1-1342-445E-9C9A-2D18B5E1C967}">
      <dgm:prSet phldrT="[Text]"/>
      <dgm:spPr/>
      <dgm:t>
        <a:bodyPr/>
        <a:lstStyle/>
        <a:p>
          <a:r>
            <a:rPr lang="en-US" dirty="0"/>
            <a:t>No data is used at this point</a:t>
          </a:r>
        </a:p>
      </dgm:t>
    </dgm:pt>
    <dgm:pt modelId="{425ADCB5-D162-4E23-A8C6-303148212C34}" type="parTrans" cxnId="{202626D6-09D2-4400-A084-3A5351E170AD}">
      <dgm:prSet/>
      <dgm:spPr/>
      <dgm:t>
        <a:bodyPr/>
        <a:lstStyle/>
        <a:p>
          <a:endParaRPr lang="en-US"/>
        </a:p>
      </dgm:t>
    </dgm:pt>
    <dgm:pt modelId="{A6331D8B-DFD6-4B1E-8870-D497DFD14505}" type="sibTrans" cxnId="{202626D6-09D2-4400-A084-3A5351E170AD}">
      <dgm:prSet/>
      <dgm:spPr/>
      <dgm:t>
        <a:bodyPr/>
        <a:lstStyle/>
        <a:p>
          <a:endParaRPr lang="en-US"/>
        </a:p>
      </dgm:t>
    </dgm:pt>
    <dgm:pt modelId="{E6746D63-E72A-4DC3-B8B6-6823892B8275}">
      <dgm:prSet phldrT="[Text]" custT="1"/>
      <dgm:spPr/>
      <dgm:t>
        <a:bodyPr/>
        <a:lstStyle/>
        <a:p>
          <a:r>
            <a:rPr lang="en-US" sz="1600" dirty="0"/>
            <a:t>Determine if additional tuning is needed</a:t>
          </a:r>
        </a:p>
      </dgm:t>
    </dgm:pt>
    <dgm:pt modelId="{A9A472EF-D433-425B-8301-DDC6358E7E41}" type="parTrans" cxnId="{4835E704-8845-4786-9454-2BD75219F388}">
      <dgm:prSet/>
      <dgm:spPr/>
      <dgm:t>
        <a:bodyPr/>
        <a:lstStyle/>
        <a:p>
          <a:endParaRPr lang="en-US"/>
        </a:p>
      </dgm:t>
    </dgm:pt>
    <dgm:pt modelId="{E01C71C8-4BEB-4EE9-9977-8F7359286350}" type="sibTrans" cxnId="{4835E704-8845-4786-9454-2BD75219F388}">
      <dgm:prSet/>
      <dgm:spPr/>
      <dgm:t>
        <a:bodyPr/>
        <a:lstStyle/>
        <a:p>
          <a:endParaRPr lang="en-US"/>
        </a:p>
      </dgm:t>
    </dgm:pt>
    <dgm:pt modelId="{4A3058D0-25CF-4AC2-B50E-B6AE61DAD2A3}">
      <dgm:prSet phldrT="[Text]"/>
      <dgm:spPr/>
      <dgm:t>
        <a:bodyPr/>
        <a:lstStyle/>
        <a:p>
          <a:endParaRPr lang="en-US" dirty="0"/>
        </a:p>
      </dgm:t>
    </dgm:pt>
    <dgm:pt modelId="{A225C8CB-E7AD-4E10-AC2C-310DDEA846BB}" type="parTrans" cxnId="{62DA86EB-9444-4EBB-BB73-D36A8F4F412F}">
      <dgm:prSet/>
      <dgm:spPr/>
    </dgm:pt>
    <dgm:pt modelId="{D44ED193-72C4-43C3-9ABF-B5E53506522B}" type="sibTrans" cxnId="{62DA86EB-9444-4EBB-BB73-D36A8F4F412F}">
      <dgm:prSet/>
      <dgm:spPr/>
    </dgm:pt>
    <dgm:pt modelId="{E89A96BE-B647-40D1-9B43-B589590C68A2}">
      <dgm:prSet phldrT="[Text]" custT="1"/>
      <dgm:spPr/>
      <dgm:t>
        <a:bodyPr/>
        <a:lstStyle/>
        <a:p>
          <a:endParaRPr lang="en-US" sz="1600" dirty="0"/>
        </a:p>
      </dgm:t>
    </dgm:pt>
    <dgm:pt modelId="{540AA7CD-A469-47B5-8DD2-653A29762DB1}" type="parTrans" cxnId="{7EA1B03A-3177-4AB4-BB60-B0DC21F0E864}">
      <dgm:prSet/>
      <dgm:spPr/>
    </dgm:pt>
    <dgm:pt modelId="{1ADBED15-CB75-4946-B8F9-6777127C0D99}" type="sibTrans" cxnId="{7EA1B03A-3177-4AB4-BB60-B0DC21F0E864}">
      <dgm:prSet/>
      <dgm:spPr/>
    </dgm:pt>
    <dgm:pt modelId="{244DA151-056D-4D4A-92CB-932297B7FE21}">
      <dgm:prSet phldrT="[Text]" custT="1"/>
      <dgm:spPr/>
      <dgm:t>
        <a:bodyPr/>
        <a:lstStyle/>
        <a:p>
          <a:endParaRPr lang="en-US" sz="1600" dirty="0"/>
        </a:p>
      </dgm:t>
    </dgm:pt>
    <dgm:pt modelId="{1ECE74FF-42BA-42BE-8A99-12B908ECBE4A}" type="parTrans" cxnId="{16417C5F-A86F-4A45-BCEB-9A773B2BEA6C}">
      <dgm:prSet/>
      <dgm:spPr/>
    </dgm:pt>
    <dgm:pt modelId="{FC76B2ED-F58A-4F25-BC34-F9D04E0781F5}" type="sibTrans" cxnId="{16417C5F-A86F-4A45-BCEB-9A773B2BEA6C}">
      <dgm:prSet/>
      <dgm:spPr/>
    </dgm:pt>
    <dgm:pt modelId="{8A1B96C8-51E8-4D32-9DE6-0D1A784EEA13}">
      <dgm:prSet phldrT="[Text]"/>
      <dgm:spPr/>
      <dgm:t>
        <a:bodyPr/>
        <a:lstStyle/>
        <a:p>
          <a:endParaRPr lang="en-US" dirty="0"/>
        </a:p>
      </dgm:t>
    </dgm:pt>
    <dgm:pt modelId="{75D70BDD-A040-40E3-A792-022703FA0EEB}" type="parTrans" cxnId="{B95F9DCE-5F7B-46AA-A556-58FF542A97CA}">
      <dgm:prSet/>
      <dgm:spPr/>
    </dgm:pt>
    <dgm:pt modelId="{662FEA5D-0D28-45C5-BFA3-D7F03D421BAD}" type="sibTrans" cxnId="{B95F9DCE-5F7B-46AA-A556-58FF542A97CA}">
      <dgm:prSet/>
      <dgm:spPr/>
    </dgm:pt>
    <dgm:pt modelId="{C4766FCE-795D-4CA4-8ED8-0B139A5E75C0}">
      <dgm:prSet phldrT="[Text]"/>
      <dgm:spPr/>
      <dgm:t>
        <a:bodyPr/>
        <a:lstStyle/>
        <a:p>
          <a:endParaRPr lang="en-US" dirty="0"/>
        </a:p>
      </dgm:t>
    </dgm:pt>
    <dgm:pt modelId="{ABE85D96-710D-4A96-8D3C-DF596BB0BCB3}" type="parTrans" cxnId="{CC7E2437-11F0-498C-BB1B-AC15CB224E04}">
      <dgm:prSet/>
      <dgm:spPr/>
    </dgm:pt>
    <dgm:pt modelId="{F082BB2C-2F74-42A1-8757-1F663ABF01FB}" type="sibTrans" cxnId="{CC7E2437-11F0-498C-BB1B-AC15CB224E04}">
      <dgm:prSet/>
      <dgm:spPr/>
    </dgm:pt>
    <dgm:pt modelId="{0BE9605B-6057-4FF3-941F-2F9143807AF6}" type="pres">
      <dgm:prSet presAssocID="{0A056E19-6AE5-4767-96F0-6D1107E0198C}" presName="Name0" presStyleCnt="0">
        <dgm:presLayoutVars>
          <dgm:dir/>
          <dgm:animLvl val="lvl"/>
          <dgm:resizeHandles val="exact"/>
        </dgm:presLayoutVars>
      </dgm:prSet>
      <dgm:spPr/>
    </dgm:pt>
    <dgm:pt modelId="{7367F6F8-10F5-4172-97D8-36E723F855A2}" type="pres">
      <dgm:prSet presAssocID="{0A056E19-6AE5-4767-96F0-6D1107E0198C}" presName="tSp" presStyleCnt="0"/>
      <dgm:spPr/>
    </dgm:pt>
    <dgm:pt modelId="{6309ED93-6D73-4B0C-BAEB-E70A44690D86}" type="pres">
      <dgm:prSet presAssocID="{0A056E19-6AE5-4767-96F0-6D1107E0198C}" presName="bSp" presStyleCnt="0"/>
      <dgm:spPr/>
    </dgm:pt>
    <dgm:pt modelId="{47FA2C6A-C925-4053-8398-F79E0F1EA85C}" type="pres">
      <dgm:prSet presAssocID="{0A056E19-6AE5-4767-96F0-6D1107E0198C}" presName="process" presStyleCnt="0"/>
      <dgm:spPr/>
    </dgm:pt>
    <dgm:pt modelId="{580589CB-1966-45F3-A50C-D467560049CC}" type="pres">
      <dgm:prSet presAssocID="{3876C951-D036-4E55-948E-47F099E3BF3D}" presName="composite1" presStyleCnt="0"/>
      <dgm:spPr/>
    </dgm:pt>
    <dgm:pt modelId="{6244C7FA-D688-4727-BBA7-17784900DD30}" type="pres">
      <dgm:prSet presAssocID="{3876C951-D036-4E55-948E-47F099E3BF3D}" presName="dummyNode1" presStyleLbl="node1" presStyleIdx="0" presStyleCnt="3"/>
      <dgm:spPr/>
    </dgm:pt>
    <dgm:pt modelId="{57F4FD42-3316-4292-A77B-D1460928D96E}" type="pres">
      <dgm:prSet presAssocID="{3876C951-D036-4E55-948E-47F099E3BF3D}" presName="childNode1" presStyleLbl="bgAcc1" presStyleIdx="0" presStyleCnt="3">
        <dgm:presLayoutVars>
          <dgm:bulletEnabled val="1"/>
        </dgm:presLayoutVars>
      </dgm:prSet>
      <dgm:spPr/>
    </dgm:pt>
    <dgm:pt modelId="{13AB297A-3CEE-4050-9E6F-8ACF184F3620}" type="pres">
      <dgm:prSet presAssocID="{3876C951-D036-4E55-948E-47F099E3BF3D}" presName="childNode1tx" presStyleLbl="bgAcc1" presStyleIdx="0" presStyleCnt="3">
        <dgm:presLayoutVars>
          <dgm:bulletEnabled val="1"/>
        </dgm:presLayoutVars>
      </dgm:prSet>
      <dgm:spPr/>
    </dgm:pt>
    <dgm:pt modelId="{30272408-10C3-4CDD-9F4A-124EEEC5ADB6}" type="pres">
      <dgm:prSet presAssocID="{3876C951-D036-4E55-948E-47F099E3BF3D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67683843-9374-4A5E-80B1-33DCF0AE3299}" type="pres">
      <dgm:prSet presAssocID="{3876C951-D036-4E55-948E-47F099E3BF3D}" presName="connSite1" presStyleCnt="0"/>
      <dgm:spPr/>
    </dgm:pt>
    <dgm:pt modelId="{003CD57C-3F69-4799-B358-9711B4E60374}" type="pres">
      <dgm:prSet presAssocID="{4FBBBB95-B487-4101-9DB8-1F25D37ED687}" presName="Name9" presStyleLbl="sibTrans2D1" presStyleIdx="0" presStyleCnt="2"/>
      <dgm:spPr/>
    </dgm:pt>
    <dgm:pt modelId="{029E4C55-C5B3-48F3-82D3-F102DF0DC5F8}" type="pres">
      <dgm:prSet presAssocID="{6DB0EB67-F238-400C-8F66-77AE52F96884}" presName="composite2" presStyleCnt="0"/>
      <dgm:spPr/>
    </dgm:pt>
    <dgm:pt modelId="{7449CB38-CFB0-4EEF-86C8-5F402A6E5E33}" type="pres">
      <dgm:prSet presAssocID="{6DB0EB67-F238-400C-8F66-77AE52F96884}" presName="dummyNode2" presStyleLbl="node1" presStyleIdx="0" presStyleCnt="3"/>
      <dgm:spPr/>
    </dgm:pt>
    <dgm:pt modelId="{67275EC8-1EF0-4307-8146-A569EF11C09C}" type="pres">
      <dgm:prSet presAssocID="{6DB0EB67-F238-400C-8F66-77AE52F96884}" presName="childNode2" presStyleLbl="bgAcc1" presStyleIdx="1" presStyleCnt="3">
        <dgm:presLayoutVars>
          <dgm:bulletEnabled val="1"/>
        </dgm:presLayoutVars>
      </dgm:prSet>
      <dgm:spPr/>
    </dgm:pt>
    <dgm:pt modelId="{C5F8366F-FDF4-4A7B-A251-07790861D5E0}" type="pres">
      <dgm:prSet presAssocID="{6DB0EB67-F238-400C-8F66-77AE52F96884}" presName="childNode2tx" presStyleLbl="bgAcc1" presStyleIdx="1" presStyleCnt="3">
        <dgm:presLayoutVars>
          <dgm:bulletEnabled val="1"/>
        </dgm:presLayoutVars>
      </dgm:prSet>
      <dgm:spPr/>
    </dgm:pt>
    <dgm:pt modelId="{198FD45D-2043-43E2-A74D-EB4749677741}" type="pres">
      <dgm:prSet presAssocID="{6DB0EB67-F238-400C-8F66-77AE52F96884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5580B4B8-4F68-4705-92E9-F4278B26C404}" type="pres">
      <dgm:prSet presAssocID="{6DB0EB67-F238-400C-8F66-77AE52F96884}" presName="connSite2" presStyleCnt="0"/>
      <dgm:spPr/>
    </dgm:pt>
    <dgm:pt modelId="{1ED8CDEE-A92C-4D89-8529-6D2FADD95867}" type="pres">
      <dgm:prSet presAssocID="{89D67921-D3CF-4DDC-8F8B-13311DAD5795}" presName="Name18" presStyleLbl="sibTrans2D1" presStyleIdx="1" presStyleCnt="2"/>
      <dgm:spPr/>
    </dgm:pt>
    <dgm:pt modelId="{60AB5208-CAC0-4867-89E0-0C3D7C73181B}" type="pres">
      <dgm:prSet presAssocID="{95642816-B909-44E0-9E89-92183F3888CE}" presName="composite1" presStyleCnt="0"/>
      <dgm:spPr/>
    </dgm:pt>
    <dgm:pt modelId="{2CBA6965-D728-4CEA-AAC6-23834EFB1A63}" type="pres">
      <dgm:prSet presAssocID="{95642816-B909-44E0-9E89-92183F3888CE}" presName="dummyNode1" presStyleLbl="node1" presStyleIdx="1" presStyleCnt="3"/>
      <dgm:spPr/>
    </dgm:pt>
    <dgm:pt modelId="{FA742E4C-1C6B-433C-ACE0-E7B88F003A1E}" type="pres">
      <dgm:prSet presAssocID="{95642816-B909-44E0-9E89-92183F3888CE}" presName="childNode1" presStyleLbl="bgAcc1" presStyleIdx="2" presStyleCnt="3" custScaleX="135072" custScaleY="150456">
        <dgm:presLayoutVars>
          <dgm:bulletEnabled val="1"/>
        </dgm:presLayoutVars>
      </dgm:prSet>
      <dgm:spPr/>
    </dgm:pt>
    <dgm:pt modelId="{6EB6467E-778B-46FF-9CFB-83C36F6E6B2A}" type="pres">
      <dgm:prSet presAssocID="{95642816-B909-44E0-9E89-92183F3888CE}" presName="childNode1tx" presStyleLbl="bgAcc1" presStyleIdx="2" presStyleCnt="3">
        <dgm:presLayoutVars>
          <dgm:bulletEnabled val="1"/>
        </dgm:presLayoutVars>
      </dgm:prSet>
      <dgm:spPr/>
    </dgm:pt>
    <dgm:pt modelId="{E67828DC-3EA6-4505-A46A-9BEBF0C0ED5E}" type="pres">
      <dgm:prSet presAssocID="{95642816-B909-44E0-9E89-92183F3888CE}" presName="parentNode1" presStyleLbl="node1" presStyleIdx="2" presStyleCnt="3" custLinFactNeighborX="2733" custLinFactNeighborY="28239">
        <dgm:presLayoutVars>
          <dgm:chMax val="1"/>
          <dgm:bulletEnabled val="1"/>
        </dgm:presLayoutVars>
      </dgm:prSet>
      <dgm:spPr/>
    </dgm:pt>
    <dgm:pt modelId="{B4BB869A-26D2-4D0C-A3DA-935D1D0D6223}" type="pres">
      <dgm:prSet presAssocID="{95642816-B909-44E0-9E89-92183F3888CE}" presName="connSite1" presStyleCnt="0"/>
      <dgm:spPr/>
    </dgm:pt>
  </dgm:ptLst>
  <dgm:cxnLst>
    <dgm:cxn modelId="{4835E704-8845-4786-9454-2BD75219F388}" srcId="{95642816-B909-44E0-9E89-92183F3888CE}" destId="{E6746D63-E72A-4DC3-B8B6-6823892B8275}" srcOrd="4" destOrd="0" parTransId="{A9A472EF-D433-425B-8301-DDC6358E7E41}" sibTransId="{E01C71C8-4BEB-4EE9-9977-8F7359286350}"/>
    <dgm:cxn modelId="{7CFBF731-5EA0-47A7-B556-470126FF823A}" type="presOf" srcId="{09D6E74B-0322-4EDB-AFE9-3C303823FEB9}" destId="{57F4FD42-3316-4292-A77B-D1460928D96E}" srcOrd="0" destOrd="0" presId="urn:microsoft.com/office/officeart/2005/8/layout/hProcess4"/>
    <dgm:cxn modelId="{CC7E2437-11F0-498C-BB1B-AC15CB224E04}" srcId="{3876C951-D036-4E55-948E-47F099E3BF3D}" destId="{C4766FCE-795D-4CA4-8ED8-0B139A5E75C0}" srcOrd="1" destOrd="0" parTransId="{ABE85D96-710D-4A96-8D3C-DF596BB0BCB3}" sibTransId="{F082BB2C-2F74-42A1-8757-1F663ABF01FB}"/>
    <dgm:cxn modelId="{F2F42B39-CC58-4A59-BB80-E6381F50D7CF}" type="presOf" srcId="{E6746D63-E72A-4DC3-B8B6-6823892B8275}" destId="{6EB6467E-778B-46FF-9CFB-83C36F6E6B2A}" srcOrd="1" destOrd="4" presId="urn:microsoft.com/office/officeart/2005/8/layout/hProcess4"/>
    <dgm:cxn modelId="{7EA1B03A-3177-4AB4-BB60-B0DC21F0E864}" srcId="{95642816-B909-44E0-9E89-92183F3888CE}" destId="{E89A96BE-B647-40D1-9B43-B589590C68A2}" srcOrd="1" destOrd="0" parTransId="{540AA7CD-A469-47B5-8DD2-653A29762DB1}" sibTransId="{1ADBED15-CB75-4946-B8F9-6777127C0D99}"/>
    <dgm:cxn modelId="{9AAB033F-0AED-4336-8FD5-1220C8285855}" type="presOf" srcId="{09D6E74B-0322-4EDB-AFE9-3C303823FEB9}" destId="{13AB297A-3CEE-4050-9E6F-8ACF184F3620}" srcOrd="1" destOrd="0" presId="urn:microsoft.com/office/officeart/2005/8/layout/hProcess4"/>
    <dgm:cxn modelId="{2BBD2F40-6A9C-46FF-87BE-54B75A4B1B6E}" srcId="{6DB0EB67-F238-400C-8F66-77AE52F96884}" destId="{17398FAF-EB6A-4A17-904E-64E76501E87D}" srcOrd="2" destOrd="0" parTransId="{6288AAC1-913E-4548-97BD-7CC0DE2B199D}" sibTransId="{1419A9AF-6347-47D4-B160-9FBC1230936F}"/>
    <dgm:cxn modelId="{94F24640-C5BC-4C48-AF2F-B9439BA6CB05}" type="presOf" srcId="{3876C951-D036-4E55-948E-47F099E3BF3D}" destId="{30272408-10C3-4CDD-9F4A-124EEEC5ADB6}" srcOrd="0" destOrd="0" presId="urn:microsoft.com/office/officeart/2005/8/layout/hProcess4"/>
    <dgm:cxn modelId="{A7B1035C-2960-410A-8D94-544E8D1170EE}" srcId="{95642816-B909-44E0-9E89-92183F3888CE}" destId="{759B5A97-7E86-4101-BA58-CD840C991AD1}" srcOrd="0" destOrd="0" parTransId="{EF270F5A-1F2C-4FCD-B061-CA2A9868E5AE}" sibTransId="{199749B3-13E7-4AEB-8A3F-C6B0A5549D7A}"/>
    <dgm:cxn modelId="{16417C5F-A86F-4A45-BCEB-9A773B2BEA6C}" srcId="{95642816-B909-44E0-9E89-92183F3888CE}" destId="{244DA151-056D-4D4A-92CB-932297B7FE21}" srcOrd="3" destOrd="0" parTransId="{1ECE74FF-42BA-42BE-8A99-12B908ECBE4A}" sibTransId="{FC76B2ED-F58A-4F25-BC34-F9D04E0781F5}"/>
    <dgm:cxn modelId="{60A9E960-7915-4A80-967F-6739EDBC2F05}" type="presOf" srcId="{DBDC67A1-1342-445E-9C9A-2D18B5E1C967}" destId="{57F4FD42-3316-4292-A77B-D1460928D96E}" srcOrd="0" destOrd="4" presId="urn:microsoft.com/office/officeart/2005/8/layout/hProcess4"/>
    <dgm:cxn modelId="{DB1DCE62-A0A7-4A31-94F3-E8B66AC8720B}" type="presOf" srcId="{E6746D63-E72A-4DC3-B8B6-6823892B8275}" destId="{FA742E4C-1C6B-433C-ACE0-E7B88F003A1E}" srcOrd="0" destOrd="4" presId="urn:microsoft.com/office/officeart/2005/8/layout/hProcess4"/>
    <dgm:cxn modelId="{C1E54564-0ED9-4ACA-B9D7-A6D99CC79ECD}" type="presOf" srcId="{759B5A97-7E86-4101-BA58-CD840C991AD1}" destId="{6EB6467E-778B-46FF-9CFB-83C36F6E6B2A}" srcOrd="1" destOrd="0" presId="urn:microsoft.com/office/officeart/2005/8/layout/hProcess4"/>
    <dgm:cxn modelId="{CE13CF64-856B-4934-A806-322FD89E76D5}" type="presOf" srcId="{4FBBBB95-B487-4101-9DB8-1F25D37ED687}" destId="{003CD57C-3F69-4799-B358-9711B4E60374}" srcOrd="0" destOrd="0" presId="urn:microsoft.com/office/officeart/2005/8/layout/hProcess4"/>
    <dgm:cxn modelId="{7DAD4045-8013-44BF-BA34-84712CF580EB}" type="presOf" srcId="{0A056E19-6AE5-4767-96F0-6D1107E0198C}" destId="{0BE9605B-6057-4FF3-941F-2F9143807AF6}" srcOrd="0" destOrd="0" presId="urn:microsoft.com/office/officeart/2005/8/layout/hProcess4"/>
    <dgm:cxn modelId="{5064E545-6528-47E3-8092-32456A6CA376}" type="presOf" srcId="{C4766FCE-795D-4CA4-8ED8-0B139A5E75C0}" destId="{57F4FD42-3316-4292-A77B-D1460928D96E}" srcOrd="0" destOrd="1" presId="urn:microsoft.com/office/officeart/2005/8/layout/hProcess4"/>
    <dgm:cxn modelId="{A79DD367-3907-4943-AB70-C09D1009F356}" type="presOf" srcId="{244DA151-056D-4D4A-92CB-932297B7FE21}" destId="{6EB6467E-778B-46FF-9CFB-83C36F6E6B2A}" srcOrd="1" destOrd="3" presId="urn:microsoft.com/office/officeart/2005/8/layout/hProcess4"/>
    <dgm:cxn modelId="{CE77B969-8AFE-4B72-9B70-798712835DAB}" type="presOf" srcId="{4A3058D0-25CF-4AC2-B50E-B6AE61DAD2A3}" destId="{C5F8366F-FDF4-4A7B-A251-07790861D5E0}" srcOrd="1" destOrd="1" presId="urn:microsoft.com/office/officeart/2005/8/layout/hProcess4"/>
    <dgm:cxn modelId="{887A7B75-9604-42C5-A423-7A491D2C8087}" type="presOf" srcId="{EA70C426-7519-46FE-91FE-2BE0CA2361E8}" destId="{FA742E4C-1C6B-433C-ACE0-E7B88F003A1E}" srcOrd="0" destOrd="2" presId="urn:microsoft.com/office/officeart/2005/8/layout/hProcess4"/>
    <dgm:cxn modelId="{8167E177-7B81-4DA9-B9E1-2BE55EE6E32B}" srcId="{0A056E19-6AE5-4767-96F0-6D1107E0198C}" destId="{6DB0EB67-F238-400C-8F66-77AE52F96884}" srcOrd="1" destOrd="0" parTransId="{615BBB8E-4804-488B-95AA-00CD94DA161C}" sibTransId="{89D67921-D3CF-4DDC-8F8B-13311DAD5795}"/>
    <dgm:cxn modelId="{BE4D557C-74FE-488B-82A3-5E1B0D84C9F4}" type="presOf" srcId="{17398FAF-EB6A-4A17-904E-64E76501E87D}" destId="{C5F8366F-FDF4-4A7B-A251-07790861D5E0}" srcOrd="1" destOrd="2" presId="urn:microsoft.com/office/officeart/2005/8/layout/hProcess4"/>
    <dgm:cxn modelId="{2C13C083-8DC3-485A-B2B4-DE21330B3FDA}" srcId="{0A056E19-6AE5-4767-96F0-6D1107E0198C}" destId="{3876C951-D036-4E55-948E-47F099E3BF3D}" srcOrd="0" destOrd="0" parTransId="{978B2ABD-F136-43E8-8709-37CAE99D9DA4}" sibTransId="{4FBBBB95-B487-4101-9DB8-1F25D37ED687}"/>
    <dgm:cxn modelId="{B4E52A89-AA2E-4C10-9BE2-D655377A4F8A}" srcId="{3876C951-D036-4E55-948E-47F099E3BF3D}" destId="{09D6E74B-0322-4EDB-AFE9-3C303823FEB9}" srcOrd="0" destOrd="0" parTransId="{C6C9E4CF-867C-46D8-A5C5-7C6A64F24532}" sibTransId="{63FCA243-9F49-4507-BE60-E50BCA46B74E}"/>
    <dgm:cxn modelId="{5703988A-C01C-4386-9015-87A8F486FF4E}" srcId="{6DB0EB67-F238-400C-8F66-77AE52F96884}" destId="{3331B51E-A4B9-4C8C-ACC0-EE1D064E1AE3}" srcOrd="0" destOrd="0" parTransId="{1CF7CA4B-4D05-4727-8ADC-FF17AEDA4E0E}" sibTransId="{00B25679-920A-4221-A19A-417A06F8C0EB}"/>
    <dgm:cxn modelId="{83F71298-6E2B-43F1-B35A-D5FE30BEC6DC}" type="presOf" srcId="{244DA151-056D-4D4A-92CB-932297B7FE21}" destId="{FA742E4C-1C6B-433C-ACE0-E7B88F003A1E}" srcOrd="0" destOrd="3" presId="urn:microsoft.com/office/officeart/2005/8/layout/hProcess4"/>
    <dgm:cxn modelId="{37A3C99A-F096-4C94-80E0-6F383AB38B57}" srcId="{3876C951-D036-4E55-948E-47F099E3BF3D}" destId="{68E34B95-03C3-42E8-B841-4F804E6AC020}" srcOrd="2" destOrd="0" parTransId="{03356DB0-D8AC-4EFC-98CC-CECDFCFC2EE9}" sibTransId="{BD303EDB-2B6A-4950-AC07-AA729194585A}"/>
    <dgm:cxn modelId="{F6369CA4-8196-4C5C-A277-D7F5DAA76433}" type="presOf" srcId="{4A3058D0-25CF-4AC2-B50E-B6AE61DAD2A3}" destId="{67275EC8-1EF0-4307-8146-A569EF11C09C}" srcOrd="0" destOrd="1" presId="urn:microsoft.com/office/officeart/2005/8/layout/hProcess4"/>
    <dgm:cxn modelId="{375807A7-CD2E-47A8-86D7-326199BFAFB7}" type="presOf" srcId="{68E34B95-03C3-42E8-B841-4F804E6AC020}" destId="{57F4FD42-3316-4292-A77B-D1460928D96E}" srcOrd="0" destOrd="2" presId="urn:microsoft.com/office/officeart/2005/8/layout/hProcess4"/>
    <dgm:cxn modelId="{7D5FD6AC-BD7A-49E0-8851-BC4A65E6CFEA}" type="presOf" srcId="{E89A96BE-B647-40D1-9B43-B589590C68A2}" destId="{6EB6467E-778B-46FF-9CFB-83C36F6E6B2A}" srcOrd="1" destOrd="1" presId="urn:microsoft.com/office/officeart/2005/8/layout/hProcess4"/>
    <dgm:cxn modelId="{15A834AD-7690-4412-AE3D-75C746035BA9}" type="presOf" srcId="{6DB0EB67-F238-400C-8F66-77AE52F96884}" destId="{198FD45D-2043-43E2-A74D-EB4749677741}" srcOrd="0" destOrd="0" presId="urn:microsoft.com/office/officeart/2005/8/layout/hProcess4"/>
    <dgm:cxn modelId="{A76C61AE-CA79-407C-9CF9-43DB5A2EFCB7}" type="presOf" srcId="{68E34B95-03C3-42E8-B841-4F804E6AC020}" destId="{13AB297A-3CEE-4050-9E6F-8ACF184F3620}" srcOrd="1" destOrd="2" presId="urn:microsoft.com/office/officeart/2005/8/layout/hProcess4"/>
    <dgm:cxn modelId="{DDAB98B0-E269-4462-A398-EF9AEB145DBB}" srcId="{95642816-B909-44E0-9E89-92183F3888CE}" destId="{EA70C426-7519-46FE-91FE-2BE0CA2361E8}" srcOrd="2" destOrd="0" parTransId="{EA5F24D9-6F91-471A-86F5-DDB702002E7C}" sibTransId="{EBAD417F-DA8A-4A55-B5F3-6E5E39776B76}"/>
    <dgm:cxn modelId="{E1FAA7BD-98D9-4B8F-A7F8-8A42E8E438F9}" type="presOf" srcId="{759B5A97-7E86-4101-BA58-CD840C991AD1}" destId="{FA742E4C-1C6B-433C-ACE0-E7B88F003A1E}" srcOrd="0" destOrd="0" presId="urn:microsoft.com/office/officeart/2005/8/layout/hProcess4"/>
    <dgm:cxn modelId="{DBFFE6C3-7315-457E-9DE9-645B0412F875}" type="presOf" srcId="{DBDC67A1-1342-445E-9C9A-2D18B5E1C967}" destId="{13AB297A-3CEE-4050-9E6F-8ACF184F3620}" srcOrd="1" destOrd="4" presId="urn:microsoft.com/office/officeart/2005/8/layout/hProcess4"/>
    <dgm:cxn modelId="{B8DA8EC6-AD3B-4275-BE77-8782B914B11F}" type="presOf" srcId="{3331B51E-A4B9-4C8C-ACC0-EE1D064E1AE3}" destId="{C5F8366F-FDF4-4A7B-A251-07790861D5E0}" srcOrd="1" destOrd="0" presId="urn:microsoft.com/office/officeart/2005/8/layout/hProcess4"/>
    <dgm:cxn modelId="{20F5FDCB-EDF6-4B0E-86D4-B05A21451F61}" type="presOf" srcId="{E89A96BE-B647-40D1-9B43-B589590C68A2}" destId="{FA742E4C-1C6B-433C-ACE0-E7B88F003A1E}" srcOrd="0" destOrd="1" presId="urn:microsoft.com/office/officeart/2005/8/layout/hProcess4"/>
    <dgm:cxn modelId="{8C8943CE-9054-4802-ABD5-2EE4905D2ACA}" type="presOf" srcId="{8A1B96C8-51E8-4D32-9DE6-0D1A784EEA13}" destId="{57F4FD42-3316-4292-A77B-D1460928D96E}" srcOrd="0" destOrd="3" presId="urn:microsoft.com/office/officeart/2005/8/layout/hProcess4"/>
    <dgm:cxn modelId="{B95F9DCE-5F7B-46AA-A556-58FF542A97CA}" srcId="{3876C951-D036-4E55-948E-47F099E3BF3D}" destId="{8A1B96C8-51E8-4D32-9DE6-0D1A784EEA13}" srcOrd="3" destOrd="0" parTransId="{75D70BDD-A040-40E3-A792-022703FA0EEB}" sibTransId="{662FEA5D-0D28-45C5-BFA3-D7F03D421BAD}"/>
    <dgm:cxn modelId="{E92D4CD3-4E55-4B6B-81CB-B7571EBD7646}" type="presOf" srcId="{8A1B96C8-51E8-4D32-9DE6-0D1A784EEA13}" destId="{13AB297A-3CEE-4050-9E6F-8ACF184F3620}" srcOrd="1" destOrd="3" presId="urn:microsoft.com/office/officeart/2005/8/layout/hProcess4"/>
    <dgm:cxn modelId="{202626D6-09D2-4400-A084-3A5351E170AD}" srcId="{3876C951-D036-4E55-948E-47F099E3BF3D}" destId="{DBDC67A1-1342-445E-9C9A-2D18B5E1C967}" srcOrd="4" destOrd="0" parTransId="{425ADCB5-D162-4E23-A8C6-303148212C34}" sibTransId="{A6331D8B-DFD6-4B1E-8870-D497DFD14505}"/>
    <dgm:cxn modelId="{25C879D8-DBD7-4049-BEE7-F1B54CD9AB26}" srcId="{0A056E19-6AE5-4767-96F0-6D1107E0198C}" destId="{95642816-B909-44E0-9E89-92183F3888CE}" srcOrd="2" destOrd="0" parTransId="{88F82396-3A6A-4F49-A366-5676637A40E6}" sibTransId="{20588D83-6ADE-4C13-9E36-1B9E9C77F9B6}"/>
    <dgm:cxn modelId="{EDCF95DC-1E78-4491-A9D8-182032BC1242}" type="presOf" srcId="{C4766FCE-795D-4CA4-8ED8-0B139A5E75C0}" destId="{13AB297A-3CEE-4050-9E6F-8ACF184F3620}" srcOrd="1" destOrd="1" presId="urn:microsoft.com/office/officeart/2005/8/layout/hProcess4"/>
    <dgm:cxn modelId="{FFA12BE3-7214-4708-A230-B86A42D2B17B}" type="presOf" srcId="{95642816-B909-44E0-9E89-92183F3888CE}" destId="{E67828DC-3EA6-4505-A46A-9BEBF0C0ED5E}" srcOrd="0" destOrd="0" presId="urn:microsoft.com/office/officeart/2005/8/layout/hProcess4"/>
    <dgm:cxn modelId="{E56F5BE3-192A-4247-8A4C-51699A716EAC}" type="presOf" srcId="{3331B51E-A4B9-4C8C-ACC0-EE1D064E1AE3}" destId="{67275EC8-1EF0-4307-8146-A569EF11C09C}" srcOrd="0" destOrd="0" presId="urn:microsoft.com/office/officeart/2005/8/layout/hProcess4"/>
    <dgm:cxn modelId="{62DA86EB-9444-4EBB-BB73-D36A8F4F412F}" srcId="{6DB0EB67-F238-400C-8F66-77AE52F96884}" destId="{4A3058D0-25CF-4AC2-B50E-B6AE61DAD2A3}" srcOrd="1" destOrd="0" parTransId="{A225C8CB-E7AD-4E10-AC2C-310DDEA846BB}" sibTransId="{D44ED193-72C4-43C3-9ABF-B5E53506522B}"/>
    <dgm:cxn modelId="{F1E218EC-5231-4B97-B8AD-B5B149AB2B21}" type="presOf" srcId="{89D67921-D3CF-4DDC-8F8B-13311DAD5795}" destId="{1ED8CDEE-A92C-4D89-8529-6D2FADD95867}" srcOrd="0" destOrd="0" presId="urn:microsoft.com/office/officeart/2005/8/layout/hProcess4"/>
    <dgm:cxn modelId="{323E1FEE-E804-4EC6-9DFB-20FECD3A1001}" type="presOf" srcId="{17398FAF-EB6A-4A17-904E-64E76501E87D}" destId="{67275EC8-1EF0-4307-8146-A569EF11C09C}" srcOrd="0" destOrd="2" presId="urn:microsoft.com/office/officeart/2005/8/layout/hProcess4"/>
    <dgm:cxn modelId="{472F83F2-5AE1-428B-8C8B-2088470E0816}" type="presOf" srcId="{EA70C426-7519-46FE-91FE-2BE0CA2361E8}" destId="{6EB6467E-778B-46FF-9CFB-83C36F6E6B2A}" srcOrd="1" destOrd="2" presId="urn:microsoft.com/office/officeart/2005/8/layout/hProcess4"/>
    <dgm:cxn modelId="{A2860026-6950-4CA6-9F4E-EE0062734D1A}" type="presParOf" srcId="{0BE9605B-6057-4FF3-941F-2F9143807AF6}" destId="{7367F6F8-10F5-4172-97D8-36E723F855A2}" srcOrd="0" destOrd="0" presId="urn:microsoft.com/office/officeart/2005/8/layout/hProcess4"/>
    <dgm:cxn modelId="{E5D1EA8D-4AC9-4B63-999B-F0864D704D1D}" type="presParOf" srcId="{0BE9605B-6057-4FF3-941F-2F9143807AF6}" destId="{6309ED93-6D73-4B0C-BAEB-E70A44690D86}" srcOrd="1" destOrd="0" presId="urn:microsoft.com/office/officeart/2005/8/layout/hProcess4"/>
    <dgm:cxn modelId="{8A020229-8FD8-4C18-9C83-809A2429ABBB}" type="presParOf" srcId="{0BE9605B-6057-4FF3-941F-2F9143807AF6}" destId="{47FA2C6A-C925-4053-8398-F79E0F1EA85C}" srcOrd="2" destOrd="0" presId="urn:microsoft.com/office/officeart/2005/8/layout/hProcess4"/>
    <dgm:cxn modelId="{F354ED05-1346-42E1-8A47-2A38B0A0B040}" type="presParOf" srcId="{47FA2C6A-C925-4053-8398-F79E0F1EA85C}" destId="{580589CB-1966-45F3-A50C-D467560049CC}" srcOrd="0" destOrd="0" presId="urn:microsoft.com/office/officeart/2005/8/layout/hProcess4"/>
    <dgm:cxn modelId="{CB6A4557-6E05-41F3-AB4F-47A25FABE307}" type="presParOf" srcId="{580589CB-1966-45F3-A50C-D467560049CC}" destId="{6244C7FA-D688-4727-BBA7-17784900DD30}" srcOrd="0" destOrd="0" presId="urn:microsoft.com/office/officeart/2005/8/layout/hProcess4"/>
    <dgm:cxn modelId="{46975A56-B263-4963-96E8-2B1E28CC4079}" type="presParOf" srcId="{580589CB-1966-45F3-A50C-D467560049CC}" destId="{57F4FD42-3316-4292-A77B-D1460928D96E}" srcOrd="1" destOrd="0" presId="urn:microsoft.com/office/officeart/2005/8/layout/hProcess4"/>
    <dgm:cxn modelId="{C0F65035-D5EC-4DE7-95CB-3D2C7903DFDB}" type="presParOf" srcId="{580589CB-1966-45F3-A50C-D467560049CC}" destId="{13AB297A-3CEE-4050-9E6F-8ACF184F3620}" srcOrd="2" destOrd="0" presId="urn:microsoft.com/office/officeart/2005/8/layout/hProcess4"/>
    <dgm:cxn modelId="{5A3C9B92-E621-44A8-AFB2-17D32C8FFF88}" type="presParOf" srcId="{580589CB-1966-45F3-A50C-D467560049CC}" destId="{30272408-10C3-4CDD-9F4A-124EEEC5ADB6}" srcOrd="3" destOrd="0" presId="urn:microsoft.com/office/officeart/2005/8/layout/hProcess4"/>
    <dgm:cxn modelId="{6BACBEB1-C708-4E33-A1C7-C65E3616A241}" type="presParOf" srcId="{580589CB-1966-45F3-A50C-D467560049CC}" destId="{67683843-9374-4A5E-80B1-33DCF0AE3299}" srcOrd="4" destOrd="0" presId="urn:microsoft.com/office/officeart/2005/8/layout/hProcess4"/>
    <dgm:cxn modelId="{813C534D-6365-43EE-B8FB-19B3D8F013AF}" type="presParOf" srcId="{47FA2C6A-C925-4053-8398-F79E0F1EA85C}" destId="{003CD57C-3F69-4799-B358-9711B4E60374}" srcOrd="1" destOrd="0" presId="urn:microsoft.com/office/officeart/2005/8/layout/hProcess4"/>
    <dgm:cxn modelId="{7B840AFE-B8DD-4A46-8672-466C58FE0997}" type="presParOf" srcId="{47FA2C6A-C925-4053-8398-F79E0F1EA85C}" destId="{029E4C55-C5B3-48F3-82D3-F102DF0DC5F8}" srcOrd="2" destOrd="0" presId="urn:microsoft.com/office/officeart/2005/8/layout/hProcess4"/>
    <dgm:cxn modelId="{BD9C0E76-74FE-40B3-98F7-18885D799321}" type="presParOf" srcId="{029E4C55-C5B3-48F3-82D3-F102DF0DC5F8}" destId="{7449CB38-CFB0-4EEF-86C8-5F402A6E5E33}" srcOrd="0" destOrd="0" presId="urn:microsoft.com/office/officeart/2005/8/layout/hProcess4"/>
    <dgm:cxn modelId="{5476366B-FE4B-4BD6-954C-69A99E586E5F}" type="presParOf" srcId="{029E4C55-C5B3-48F3-82D3-F102DF0DC5F8}" destId="{67275EC8-1EF0-4307-8146-A569EF11C09C}" srcOrd="1" destOrd="0" presId="urn:microsoft.com/office/officeart/2005/8/layout/hProcess4"/>
    <dgm:cxn modelId="{D6D983D0-2A11-45AA-9762-C09DA3C68276}" type="presParOf" srcId="{029E4C55-C5B3-48F3-82D3-F102DF0DC5F8}" destId="{C5F8366F-FDF4-4A7B-A251-07790861D5E0}" srcOrd="2" destOrd="0" presId="urn:microsoft.com/office/officeart/2005/8/layout/hProcess4"/>
    <dgm:cxn modelId="{F8126ABF-B5CB-4115-97D2-82EFBF72F42D}" type="presParOf" srcId="{029E4C55-C5B3-48F3-82D3-F102DF0DC5F8}" destId="{198FD45D-2043-43E2-A74D-EB4749677741}" srcOrd="3" destOrd="0" presId="urn:microsoft.com/office/officeart/2005/8/layout/hProcess4"/>
    <dgm:cxn modelId="{BB615B94-7492-4ACA-8846-904431C20B74}" type="presParOf" srcId="{029E4C55-C5B3-48F3-82D3-F102DF0DC5F8}" destId="{5580B4B8-4F68-4705-92E9-F4278B26C404}" srcOrd="4" destOrd="0" presId="urn:microsoft.com/office/officeart/2005/8/layout/hProcess4"/>
    <dgm:cxn modelId="{938AF987-4097-42A7-9D3F-736437943D93}" type="presParOf" srcId="{47FA2C6A-C925-4053-8398-F79E0F1EA85C}" destId="{1ED8CDEE-A92C-4D89-8529-6D2FADD95867}" srcOrd="3" destOrd="0" presId="urn:microsoft.com/office/officeart/2005/8/layout/hProcess4"/>
    <dgm:cxn modelId="{835F984B-DC31-4056-B6FA-64216ADDB6B2}" type="presParOf" srcId="{47FA2C6A-C925-4053-8398-F79E0F1EA85C}" destId="{60AB5208-CAC0-4867-89E0-0C3D7C73181B}" srcOrd="4" destOrd="0" presId="urn:microsoft.com/office/officeart/2005/8/layout/hProcess4"/>
    <dgm:cxn modelId="{DDF23091-CC9D-41BD-B6D8-5BFFC3C4C452}" type="presParOf" srcId="{60AB5208-CAC0-4867-89E0-0C3D7C73181B}" destId="{2CBA6965-D728-4CEA-AAC6-23834EFB1A63}" srcOrd="0" destOrd="0" presId="urn:microsoft.com/office/officeart/2005/8/layout/hProcess4"/>
    <dgm:cxn modelId="{02902F9E-4E0C-42FA-95E2-28299F30D3F7}" type="presParOf" srcId="{60AB5208-CAC0-4867-89E0-0C3D7C73181B}" destId="{FA742E4C-1C6B-433C-ACE0-E7B88F003A1E}" srcOrd="1" destOrd="0" presId="urn:microsoft.com/office/officeart/2005/8/layout/hProcess4"/>
    <dgm:cxn modelId="{4E0EA98E-CB71-4685-877D-54103653DD8A}" type="presParOf" srcId="{60AB5208-CAC0-4867-89E0-0C3D7C73181B}" destId="{6EB6467E-778B-46FF-9CFB-83C36F6E6B2A}" srcOrd="2" destOrd="0" presId="urn:microsoft.com/office/officeart/2005/8/layout/hProcess4"/>
    <dgm:cxn modelId="{13BB7D21-A722-4C9C-BBEE-774CE3845166}" type="presParOf" srcId="{60AB5208-CAC0-4867-89E0-0C3D7C73181B}" destId="{E67828DC-3EA6-4505-A46A-9BEBF0C0ED5E}" srcOrd="3" destOrd="0" presId="urn:microsoft.com/office/officeart/2005/8/layout/hProcess4"/>
    <dgm:cxn modelId="{BDD0B4EF-0EB6-4B58-9EE0-22D314F7A1C1}" type="presParOf" srcId="{60AB5208-CAC0-4867-89E0-0C3D7C73181B}" destId="{B4BB869A-26D2-4D0C-A3DA-935D1D0D622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4FD42-3316-4292-A77B-D1460928D96E}">
      <dsp:nvSpPr>
        <dsp:cNvPr id="0" name=""/>
        <dsp:cNvSpPr/>
      </dsp:nvSpPr>
      <dsp:spPr>
        <a:xfrm>
          <a:off x="747" y="1776129"/>
          <a:ext cx="2533455" cy="20895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Identify the algorithm of choice for this iteration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Tune the model to the specifications you’ve identified (start with standard set)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No data is used at this point</a:t>
          </a:r>
        </a:p>
      </dsp:txBody>
      <dsp:txXfrm>
        <a:off x="48834" y="1824216"/>
        <a:ext cx="2437281" cy="1545631"/>
      </dsp:txXfrm>
    </dsp:sp>
    <dsp:sp modelId="{003CD57C-3F69-4799-B358-9711B4E60374}">
      <dsp:nvSpPr>
        <dsp:cNvPr id="0" name=""/>
        <dsp:cNvSpPr/>
      </dsp:nvSpPr>
      <dsp:spPr>
        <a:xfrm>
          <a:off x="1439468" y="2327621"/>
          <a:ext cx="2714421" cy="2714421"/>
        </a:xfrm>
        <a:prstGeom prst="leftCircularArrow">
          <a:avLst>
            <a:gd name="adj1" fmla="val 2864"/>
            <a:gd name="adj2" fmla="val 349989"/>
            <a:gd name="adj3" fmla="val 2125500"/>
            <a:gd name="adj4" fmla="val 9024489"/>
            <a:gd name="adj5" fmla="val 33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72408-10C3-4CDD-9F4A-124EEEC5ADB6}">
      <dsp:nvSpPr>
        <dsp:cNvPr id="0" name=""/>
        <dsp:cNvSpPr/>
      </dsp:nvSpPr>
      <dsp:spPr>
        <a:xfrm>
          <a:off x="563737" y="3417935"/>
          <a:ext cx="2251960" cy="8955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Create the Model</a:t>
          </a:r>
        </a:p>
      </dsp:txBody>
      <dsp:txXfrm>
        <a:off x="589966" y="3444164"/>
        <a:ext cx="2199502" cy="843072"/>
      </dsp:txXfrm>
    </dsp:sp>
    <dsp:sp modelId="{67275EC8-1EF0-4307-8146-A569EF11C09C}">
      <dsp:nvSpPr>
        <dsp:cNvPr id="0" name=""/>
        <dsp:cNvSpPr/>
      </dsp:nvSpPr>
      <dsp:spPr>
        <a:xfrm>
          <a:off x="3185829" y="1776129"/>
          <a:ext cx="2533455" cy="20895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Converge the model using the TRAINING data set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Save the newly built model to be validated</a:t>
          </a:r>
        </a:p>
      </dsp:txBody>
      <dsp:txXfrm>
        <a:off x="3233916" y="2271981"/>
        <a:ext cx="2437281" cy="1545631"/>
      </dsp:txXfrm>
    </dsp:sp>
    <dsp:sp modelId="{1ED8CDEE-A92C-4D89-8529-6D2FADD95867}">
      <dsp:nvSpPr>
        <dsp:cNvPr id="0" name=""/>
        <dsp:cNvSpPr/>
      </dsp:nvSpPr>
      <dsp:spPr>
        <a:xfrm>
          <a:off x="4572250" y="384779"/>
          <a:ext cx="3549058" cy="3549058"/>
        </a:xfrm>
        <a:prstGeom prst="circularArrow">
          <a:avLst>
            <a:gd name="adj1" fmla="val 2190"/>
            <a:gd name="adj2" fmla="val 263532"/>
            <a:gd name="adj3" fmla="val 19552150"/>
            <a:gd name="adj4" fmla="val 12566704"/>
            <a:gd name="adj5" fmla="val 255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FD45D-2043-43E2-A74D-EB4749677741}">
      <dsp:nvSpPr>
        <dsp:cNvPr id="0" name=""/>
        <dsp:cNvSpPr/>
      </dsp:nvSpPr>
      <dsp:spPr>
        <a:xfrm>
          <a:off x="3748819" y="1328364"/>
          <a:ext cx="2251960" cy="8955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Fit the Model</a:t>
          </a:r>
        </a:p>
      </dsp:txBody>
      <dsp:txXfrm>
        <a:off x="3775048" y="1354593"/>
        <a:ext cx="2199502" cy="843072"/>
      </dsp:txXfrm>
    </dsp:sp>
    <dsp:sp modelId="{FA742E4C-1C6B-433C-ACE0-E7B88F003A1E}">
      <dsp:nvSpPr>
        <dsp:cNvPr id="0" name=""/>
        <dsp:cNvSpPr/>
      </dsp:nvSpPr>
      <dsp:spPr>
        <a:xfrm>
          <a:off x="6370910" y="1248972"/>
          <a:ext cx="3421988" cy="31438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Challenge the data with the TEST data set to create predictions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Compare predictions to the actuals to determine key metrics (accuracy, bias, recall)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Determine if additional tuning is needed</a:t>
          </a:r>
        </a:p>
      </dsp:txBody>
      <dsp:txXfrm>
        <a:off x="6443260" y="1321322"/>
        <a:ext cx="3277288" cy="2325495"/>
      </dsp:txXfrm>
    </dsp:sp>
    <dsp:sp modelId="{E67828DC-3EA6-4505-A46A-9BEBF0C0ED5E}">
      <dsp:nvSpPr>
        <dsp:cNvPr id="0" name=""/>
        <dsp:cNvSpPr/>
      </dsp:nvSpPr>
      <dsp:spPr>
        <a:xfrm>
          <a:off x="7439713" y="3670824"/>
          <a:ext cx="2251960" cy="8955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Validate the Model</a:t>
          </a:r>
        </a:p>
      </dsp:txBody>
      <dsp:txXfrm>
        <a:off x="7465942" y="3697053"/>
        <a:ext cx="2199502" cy="843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885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AA56D-6859-4EF7-83F5-F26517F8F86A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1160"/>
            <a:ext cx="3038319" cy="465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885" y="8831160"/>
            <a:ext cx="3038319" cy="465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706CE-DD56-44EB-9C7F-FE3574A5C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7933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885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7A732-E016-4A82-A589-F6E10816C5CA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519" y="4473472"/>
            <a:ext cx="5607362" cy="366087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1160"/>
            <a:ext cx="3038319" cy="465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885" y="8831160"/>
            <a:ext cx="3038319" cy="465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D62D3-BB65-47B7-B482-3500296D8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192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507" rtl="0" eaLnBrk="1" latinLnBrk="0" hangingPunct="1">
      <a:defRPr sz="1600" b="0" i="0" kern="1200">
        <a:solidFill>
          <a:schemeClr val="tx1"/>
        </a:solidFill>
        <a:latin typeface="Arial Regular"/>
        <a:ea typeface="+mn-ea"/>
        <a:cs typeface="+mn-cs"/>
      </a:defRPr>
    </a:lvl1pPr>
    <a:lvl2pPr marL="609240" algn="l" defTabSz="1218507" rtl="0" eaLnBrk="1" latinLnBrk="0" hangingPunct="1">
      <a:defRPr sz="1600" b="0" i="0" kern="1200">
        <a:solidFill>
          <a:schemeClr val="tx1"/>
        </a:solidFill>
        <a:latin typeface="Arial Regular"/>
        <a:ea typeface="+mn-ea"/>
        <a:cs typeface="+mn-cs"/>
      </a:defRPr>
    </a:lvl2pPr>
    <a:lvl3pPr marL="1218507" algn="l" defTabSz="1218507" rtl="0" eaLnBrk="1" latinLnBrk="0" hangingPunct="1">
      <a:defRPr sz="1600" b="0" i="0" kern="1200">
        <a:solidFill>
          <a:schemeClr val="tx1"/>
        </a:solidFill>
        <a:latin typeface="Arial Regular"/>
        <a:ea typeface="+mn-ea"/>
        <a:cs typeface="+mn-cs"/>
      </a:defRPr>
    </a:lvl3pPr>
    <a:lvl4pPr marL="1827755" algn="l" defTabSz="1218507" rtl="0" eaLnBrk="1" latinLnBrk="0" hangingPunct="1">
      <a:defRPr sz="1600" b="0" i="0" kern="1200">
        <a:solidFill>
          <a:schemeClr val="tx1"/>
        </a:solidFill>
        <a:latin typeface="Arial Regular"/>
        <a:ea typeface="+mn-ea"/>
        <a:cs typeface="+mn-cs"/>
      </a:defRPr>
    </a:lvl4pPr>
    <a:lvl5pPr marL="2437012" algn="l" defTabSz="1218507" rtl="0" eaLnBrk="1" latinLnBrk="0" hangingPunct="1">
      <a:defRPr sz="1600" b="0" i="0" kern="1200">
        <a:solidFill>
          <a:schemeClr val="tx1"/>
        </a:solidFill>
        <a:latin typeface="Arial Regular"/>
        <a:ea typeface="+mn-ea"/>
        <a:cs typeface="+mn-cs"/>
      </a:defRPr>
    </a:lvl5pPr>
    <a:lvl6pPr marL="3046251" algn="l" defTabSz="121850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5491" algn="l" defTabSz="121850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4747" algn="l" defTabSz="121850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3996" algn="l" defTabSz="121850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9FC55005-2630-4076-9772-3BB686A2B2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46DE520-F19B-458B-92A2-8599BC97F122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D6CB20F3-BA19-4014-9303-7C3164D0C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09388424-ED15-446B-9843-6A8452E171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Modeled after </a:t>
            </a:r>
            <a:r>
              <a:rPr lang="en-US" dirty="0" err="1"/>
              <a:t>VGGnet</a:t>
            </a:r>
            <a:r>
              <a:rPr lang="en-US" dirty="0"/>
              <a:t>.</a:t>
            </a:r>
          </a:p>
          <a:p>
            <a:r>
              <a:rPr lang="en-US" dirty="0"/>
              <a:t>7 convolution layers.</a:t>
            </a:r>
          </a:p>
          <a:p>
            <a:r>
              <a:rPr lang="en-US" dirty="0"/>
              <a:t>3 pooling layers.</a:t>
            </a:r>
          </a:p>
          <a:p>
            <a:r>
              <a:rPr lang="en-US" dirty="0"/>
              <a:t>Activation function (</a:t>
            </a:r>
            <a:r>
              <a:rPr lang="en-US" dirty="0" err="1"/>
              <a:t>relu</a:t>
            </a:r>
            <a:r>
              <a:rPr lang="en-US" dirty="0"/>
              <a:t>) – Rectified linear unit. Take the max of 0 and the output from the corresponding layer. </a:t>
            </a:r>
          </a:p>
          <a:p>
            <a:r>
              <a:rPr lang="en-US" dirty="0"/>
              <a:t>1 fully connected layer – attempt to learn non-linear relationships between our high-level features</a:t>
            </a:r>
          </a:p>
          <a:p>
            <a:r>
              <a:rPr lang="en-US" dirty="0"/>
              <a:t>Connected layer utilizes the sigmoid activation function to return the final weights -1/1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60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Cross Entropy Loss function (Negative Log loss).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2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- (accuracy/sensitivity) – Of all the images we classified, how accurate were we? (95%)</a:t>
            </a:r>
          </a:p>
          <a:p>
            <a:r>
              <a:rPr lang="en-US" dirty="0"/>
              <a:t>Recall – Of all of the images with the corresponding labels, how many did we capture? (96%)</a:t>
            </a:r>
          </a:p>
          <a:p>
            <a:endParaRPr lang="en-US" dirty="0"/>
          </a:p>
          <a:p>
            <a:r>
              <a:rPr lang="en-US" dirty="0"/>
              <a:t>ROC Curve = .99 Maximize the area under the curve with respect to the true and false positive rate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89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*Kaggle, an online community of data scientist designed to allow exploration of industry tools and techniques. </a:t>
            </a:r>
          </a:p>
          <a:p>
            <a:r>
              <a:rPr lang="en-US" dirty="0"/>
              <a:t>*Offers ranked machine learning competitions, where individuals with the best results can earn prizes or rewards.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872F7-C54A-44A1-87B6-5CD88E1284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13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*270,000 images </a:t>
            </a:r>
          </a:p>
          <a:p>
            <a:r>
              <a:rPr lang="en-US" dirty="0"/>
              <a:t>*images are provided as a modified version of the larger </a:t>
            </a:r>
            <a:r>
              <a:rPr lang="en-US" dirty="0" err="1"/>
              <a:t>PatchCamelyon</a:t>
            </a:r>
            <a:r>
              <a:rPr lang="en-US" dirty="0"/>
              <a:t> or </a:t>
            </a:r>
            <a:r>
              <a:rPr lang="en-US" dirty="0" err="1"/>
              <a:t>Pcam</a:t>
            </a:r>
            <a:r>
              <a:rPr lang="en-US" dirty="0"/>
              <a:t> benchmark dataset. </a:t>
            </a:r>
          </a:p>
          <a:p>
            <a:r>
              <a:rPr lang="en-US" dirty="0"/>
              <a:t>*Each image is small a patch of a much larger digital pathology scan or Whole slide image (WSI). </a:t>
            </a:r>
          </a:p>
          <a:p>
            <a:r>
              <a:rPr lang="en-US" dirty="0"/>
              <a:t>*Additionally, we are provided with a train_label.csv that includes the unique id and corresponding indicator if an image contains a tumor issue.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872F7-C54A-44A1-87B6-5CD88E1284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83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*We’ve seen several example images, lets dive into the data and get an idea of what we are provided.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58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*Using </a:t>
            </a:r>
            <a:r>
              <a:rPr lang="en-US" dirty="0" err="1"/>
              <a:t>jupyter</a:t>
            </a:r>
            <a:r>
              <a:rPr lang="en-US" dirty="0"/>
              <a:t> notebook and pandas </a:t>
            </a:r>
            <a:r>
              <a:rPr lang="en-US" dirty="0" err="1"/>
              <a:t>dataframes</a:t>
            </a:r>
            <a:r>
              <a:rPr lang="en-US" dirty="0"/>
              <a:t> to explore. </a:t>
            </a:r>
          </a:p>
          <a:p>
            <a:r>
              <a:rPr lang="en-US" dirty="0"/>
              <a:t>*Bias in Neural nets (60/40)</a:t>
            </a:r>
          </a:p>
          <a:p>
            <a:r>
              <a:rPr lang="en-US" dirty="0"/>
              <a:t>*Random sample of both groups (80,000)</a:t>
            </a:r>
          </a:p>
          <a:p>
            <a:r>
              <a:rPr lang="en-US" dirty="0"/>
              <a:t>*Training dataset = 160,000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872F7-C54A-44A1-87B6-5CD88E1284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29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dirty="0" err="1"/>
              <a:t>Train_Test_Split</a:t>
            </a:r>
            <a:r>
              <a:rPr lang="en-US" dirty="0"/>
              <a:t> (Holdout 10%)</a:t>
            </a:r>
          </a:p>
          <a:p>
            <a:r>
              <a:rPr lang="en-US" dirty="0"/>
              <a:t>*Attempting to load all images via data frame fails due to constraints with memory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872F7-C54A-44A1-87B6-5CD88E1284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98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15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*Build the model using the </a:t>
            </a:r>
            <a:r>
              <a:rPr lang="en-US" dirty="0" err="1"/>
              <a:t>Tensorflow</a:t>
            </a:r>
            <a:r>
              <a:rPr lang="en-US" dirty="0"/>
              <a:t> open source machine learning library and the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*</a:t>
            </a:r>
            <a:r>
              <a:rPr lang="en-US" dirty="0" err="1"/>
              <a:t>Keras</a:t>
            </a:r>
            <a:r>
              <a:rPr lang="en-US" dirty="0"/>
              <a:t> – allows us to quickly test and experiment with our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46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map allows us to recognize high level features in our images.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0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64A5F45-4E03-694E-99BD-CAFC27E702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8"/>
            <a:ext cx="12196351" cy="7016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1D19A23-90CD-0347-AA12-B7E97D7584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" y="838200"/>
            <a:ext cx="12191975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101" b="0" i="0"/>
            </a:lvl1pPr>
          </a:lstStyle>
          <a:p>
            <a:pPr lvl="0"/>
            <a:r>
              <a:rPr lang="en-US" dirty="0"/>
              <a:t>Subtitle copy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F4A90DD-FD8A-F94F-8244-A4849B2B2F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0" y="1431933"/>
            <a:ext cx="11846707" cy="3802805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37200" indent="-13720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400" b="1"/>
            </a:lvl1pPr>
            <a:lvl2pPr marL="274398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411596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548795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685994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1566140505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463A49-588E-F540-8A01-C9DEBDC6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72" t="-174" r="6452" b="3036"/>
          <a:stretch/>
        </p:blipFill>
        <p:spPr>
          <a:xfrm>
            <a:off x="0" y="-9525"/>
            <a:ext cx="12192000" cy="6333151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A8657388-EB59-814E-9C62-C39EBF41A7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3" y="1845585"/>
            <a:ext cx="12192000" cy="188821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5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of presentation </a:t>
            </a:r>
          </a:p>
          <a:p>
            <a:pPr lvl="0"/>
            <a:r>
              <a:rPr lang="en-US" dirty="0"/>
              <a:t>goes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CE21FEE-95A8-7945-B853-F37B450FD8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3835" y="4008446"/>
            <a:ext cx="7104325" cy="517525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 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CDAAA05-1CB9-E147-A8D9-A8E5468804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3835" y="4663498"/>
            <a:ext cx="7104325" cy="45243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8ACF8E-23FB-9447-85B7-3F8CEBF21F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43835" y="5253479"/>
            <a:ext cx="7104325" cy="31475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defRPr sz="135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31561327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ther and daughter on sofa, looking at mobile device together">
            <a:extLst>
              <a:ext uri="{FF2B5EF4-FFF2-40B4-BE49-F238E27FC236}">
                <a16:creationId xmlns:a16="http://schemas.microsoft.com/office/drawing/2014/main" id="{364243A3-91E8-D04A-BD77-00500A06E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892" r="10682"/>
          <a:stretch/>
        </p:blipFill>
        <p:spPr>
          <a:xfrm>
            <a:off x="1" y="0"/>
            <a:ext cx="12190411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1416A2-C043-6746-9EF4-6FE71AD7B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947920"/>
            <a:ext cx="12190411" cy="1910080"/>
          </a:xfrm>
          <a:prstGeom prst="rect">
            <a:avLst/>
          </a:prstGeom>
          <a:solidFill>
            <a:schemeClr val="accent3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highlight>
                <a:srgbClr val="FFFFFF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082A10-389E-734E-B0CE-AD01D5A1B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4343400"/>
            <a:ext cx="12191999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highlight>
                <a:srgbClr val="FFFFFF"/>
              </a:highlight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54959EC-7BE6-2E4D-940C-AD7103250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1" y="4343400"/>
            <a:ext cx="8816199" cy="914400"/>
          </a:xfrm>
        </p:spPr>
        <p:txBody>
          <a:bodyPr tIns="0" rIns="0" bIns="0" anchor="ctr">
            <a:noAutofit/>
          </a:bodyPr>
          <a:lstStyle>
            <a:lvl1pPr>
              <a:defRPr/>
            </a:lvl1pPr>
          </a:lstStyle>
          <a:p>
            <a:r>
              <a:rPr lang="en-US" dirty="0">
                <a:solidFill>
                  <a:schemeClr val="accent3"/>
                </a:solidFill>
                <a:ea typeface="Arial"/>
                <a:sym typeface="Arial"/>
              </a:rPr>
              <a:t>Title goes here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C863895-0CCB-AE44-9217-295FB234D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2724" y="5389901"/>
            <a:ext cx="7104325" cy="51752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 goes here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6F1A6AAC-699D-5841-9515-C75C9F36F4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724" y="5944136"/>
            <a:ext cx="7104325" cy="30744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defRPr sz="13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231799C2-D627-A144-B21C-1C9DC4B5F6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2724" y="6336838"/>
            <a:ext cx="7104325" cy="31475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defRPr sz="135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FD2597-ED62-A246-BDEF-ADE813F73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27543" y="4534155"/>
            <a:ext cx="2782620" cy="52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0769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/Blu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C8C099C-5F23-6747-A694-B4882AC541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38" y="838200"/>
            <a:ext cx="12193319" cy="457200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2101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7" y="1441450"/>
            <a:ext cx="4647824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E6B19381-0A98-DC48-B388-12D197C86D6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653386" y="1441450"/>
            <a:ext cx="7544177" cy="4121150"/>
          </a:xfrm>
          <a:prstGeom prst="rect">
            <a:avLst/>
          </a:prstGeom>
        </p:spPr>
        <p:txBody>
          <a:bodyPr lIns="365760" tIns="0" rIns="365760" bIns="0" anchor="ctr"/>
          <a:lstStyle>
            <a:lvl1pPr marL="0" indent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05799" indent="-13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3046718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64A5F45-4E03-694E-99BD-CAFC27E702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8"/>
            <a:ext cx="12196351" cy="7016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1D19A23-90CD-0347-AA12-B7E97D7584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" y="838200"/>
            <a:ext cx="12191975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101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5DADE0-7C63-014E-85FE-BA4085CADB62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0" y="1441450"/>
            <a:ext cx="11953461" cy="4497108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37200" indent="-13720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400" b="1"/>
            </a:lvl1pPr>
            <a:lvl2pPr marL="274398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411596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548795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685994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3975819597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B94DE98-2EFE-3B4C-B4F7-32A5AFC9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47881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3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C8C099C-5F23-6747-A694-B4882AC541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38" y="838200"/>
            <a:ext cx="12193319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101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7" y="1441450"/>
            <a:ext cx="4647824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A59398-6AD6-3049-9E60-E46A34EE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1BEC0C2-3158-8043-BF24-45D5DF3365D1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646235" y="1441450"/>
            <a:ext cx="7307227" cy="4497108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37200" indent="-13720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400" b="1"/>
            </a:lvl1pPr>
            <a:lvl2pPr marL="274398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411596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548795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685994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764847555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7" y="914408"/>
            <a:ext cx="4647824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A03411B-6EF3-CD49-9910-0905C314284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653381" y="914407"/>
            <a:ext cx="7307227" cy="4497108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37200" indent="-13720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400" b="1"/>
            </a:lvl1pPr>
            <a:lvl2pPr marL="274398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411596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548795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685994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898189651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- 2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FBBC5D4-C0A6-E449-B492-0F01D2D435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-1340" y="1441450"/>
            <a:ext cx="6004575" cy="4109631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37200" indent="-13720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400" b="1"/>
            </a:lvl1pPr>
            <a:lvl2pPr marL="274398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411596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548795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685994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2768BA3-93BC-3243-AFB3-F3184E56E86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48886" y="1441450"/>
            <a:ext cx="6004575" cy="4109631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37200" indent="-13720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400" b="1"/>
            </a:lvl1pPr>
            <a:lvl2pPr marL="274398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411596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548795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685994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3153352391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2col spli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D3E9D85-7922-644D-80EF-5833B016C1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591" y="1463407"/>
            <a:ext cx="4647824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86F424-B541-E942-A15F-1040948EA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4" y="3335346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3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2C1B48-B458-9B4A-AC80-C059C5E79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540F6B5-598B-8940-AA85-F542E3B8BA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591" y="3707844"/>
            <a:ext cx="4647824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8F2D184-B931-8C44-8000-3E1AB90FC5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74" y="5579784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3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ABC27F1-84EB-9343-BD67-0129ECFE0C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38" y="838200"/>
            <a:ext cx="12193319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101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FC32002-555C-B840-B5BF-ADDFDF1A5C2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646235" y="1441450"/>
            <a:ext cx="7307227" cy="4497108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37200" indent="-13720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400" b="1"/>
            </a:lvl1pPr>
            <a:lvl2pPr marL="274398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411596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548795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685994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304359112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2col spli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D3E9D85-7922-644D-80EF-5833B016C1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591" y="837924"/>
            <a:ext cx="4647824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86F424-B541-E942-A15F-1040948EA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4" y="2709872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3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2C1B48-B458-9B4A-AC80-C059C5E79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540F6B5-598B-8940-AA85-F542E3B8BA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591" y="3082363"/>
            <a:ext cx="4647824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8F2D184-B931-8C44-8000-3E1AB90FC5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74" y="4954309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3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FD8EDF1-F435-1F45-8027-B6FC136CC93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646233" y="837924"/>
            <a:ext cx="7307227" cy="4497108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37200" indent="-13720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400" b="1"/>
            </a:lvl1pPr>
            <a:lvl2pPr marL="274398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411596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548795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685994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2275902040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B94DE98-2EFE-3B4C-B4F7-32A5AFC9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82430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3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s with lab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15633B-9B2F-5C4F-AD19-F592F6F286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B5383F-EEC0-2844-BB04-8A461126B7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617" y="1295401"/>
            <a:ext cx="1810180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77C7974-DFD1-0E4E-BC4F-908B0FF3AA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395" y="2861974"/>
            <a:ext cx="2409351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8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B322113-9C83-6549-9439-F354C2F9E51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58597" y="1295401"/>
            <a:ext cx="1810180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5631A43-1CA5-E044-9166-E95B213CA27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64374" y="2861974"/>
            <a:ext cx="2409351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8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A0A05C5-DFDF-584E-8D17-290DCDDFF06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2666" y="1295401"/>
            <a:ext cx="1810180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C54632-FC2E-F342-A0B1-83C1AC078A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8445" y="2861974"/>
            <a:ext cx="2409351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8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CECC1-5B8B-094C-AB31-1528CFB211F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16266" y="1295401"/>
            <a:ext cx="1810180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FC71583-E24A-4343-A303-F1B3E7F153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22043" y="2861974"/>
            <a:ext cx="2409351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8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4F30BBF-AABB-B74B-A402-BA46C508A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7" y="8"/>
            <a:ext cx="12189712" cy="7016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4114A-9E7A-6345-B968-D4266F264D93}"/>
              </a:ext>
            </a:extLst>
          </p:cNvPr>
          <p:cNvSpPr/>
          <p:nvPr userDrawn="1"/>
        </p:nvSpPr>
        <p:spPr>
          <a:xfrm>
            <a:off x="0" y="6346337"/>
            <a:ext cx="12192000" cy="5116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C8D663-1107-2B46-85FC-FF136FD919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1634" y="6473469"/>
            <a:ext cx="1026780" cy="2502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1FAED-7D55-FD4C-8FDC-2F960E8DC3AE}"/>
              </a:ext>
            </a:extLst>
          </p:cNvPr>
          <p:cNvSpPr txBox="1"/>
          <p:nvPr userDrawn="1"/>
        </p:nvSpPr>
        <p:spPr>
          <a:xfrm>
            <a:off x="504236" y="6629403"/>
            <a:ext cx="1336904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25" dirty="0">
                <a:solidFill>
                  <a:schemeClr val="bg1"/>
                </a:solidFill>
              </a:rPr>
              <a:t>© Cerner Corporation. All rights reserved.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342C73-8884-6640-B52A-5B91A112057D}"/>
              </a:ext>
            </a:extLst>
          </p:cNvPr>
          <p:cNvSpPr txBox="1"/>
          <p:nvPr userDrawn="1"/>
        </p:nvSpPr>
        <p:spPr>
          <a:xfrm>
            <a:off x="202023" y="6597158"/>
            <a:ext cx="304880" cy="103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86D7B837-A870-7140-97D6-78C0CF6DBAFB}" type="slidenum">
              <a:rPr lang="en-US" sz="675" smtClean="0">
                <a:solidFill>
                  <a:schemeClr val="bg1"/>
                </a:solidFill>
              </a:rPr>
              <a:pPr algn="l"/>
              <a:t>‹#›</a:t>
            </a:fld>
            <a:r>
              <a:rPr lang="en-US" sz="525">
                <a:solidFill>
                  <a:schemeClr val="accent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4382105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B9BF-1E45-4F33-A90E-9F9F76CC0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47FFE-D6BA-49A8-B7BA-C747A6A37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FF480-16B6-4DAD-A64D-2005C5BA9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CE1C-4E7E-4D74-814C-EBAE8639552A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14F9E-610F-4FB5-B8CA-13266A7EB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BC097-3DD1-4D44-B001-C8FDC006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ABFAC-E5DA-4DE5-97AC-6E83DEE98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728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8EF91-AE59-498E-ACDD-3BBA3E28B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CE1C-4E7E-4D74-814C-EBAE8639552A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1CFAC-9EF4-40CF-B954-7F5535952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0586B-3D39-4E3A-A97C-BAA61108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ABFAC-E5DA-4DE5-97AC-6E83DEE98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18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EE39-9921-49F3-A928-F91359D0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6840C-E659-4E07-AD79-47909D0E5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25801-EF20-46DB-996F-FB4D20B90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CE1C-4E7E-4D74-814C-EBAE8639552A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5E468-6FD4-4A91-9CB9-120CFD89F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7727B-86D6-4D72-94C3-1AECD1D9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ABFAC-E5DA-4DE5-97AC-6E83DEE98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605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8CD2A-E802-49BB-B0B2-E346C2D8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241DD2-7EB7-4995-BAED-1E81CB308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BCE1C-4E7E-4D74-814C-EBAE8639552A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03B89-165B-4D5C-A814-00CC6675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6B2AF-B62D-40E4-95B0-C7966C1C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ABFAC-E5DA-4DE5-97AC-6E83DEE98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52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3AD2-79B2-4B47-8DD0-D15E849E1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7D8DB-9B0C-4467-B5E1-5EEFE574A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960AA-9CC9-469E-BE5B-D0C26417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BE3F1-5397-4A9E-9406-9277D048DA88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120C9-2754-4EE9-9445-9DDA86E4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8E252-C45E-4E56-B410-085D29B7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4D47-21CC-4B7A-B880-E6146C297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904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C52633-0CD5-2C49-9D54-8292C7B805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0" y="0"/>
            <a:ext cx="12192000" cy="6340010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1962033-A04B-1449-9117-FB3D1AAD88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38" y="838200"/>
            <a:ext cx="12193319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101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11E80-5A71-5447-8A31-DA35F015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9877142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24A64E-C317-A648-8273-455396514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0" y="893"/>
            <a:ext cx="12192000" cy="6340010"/>
          </a:xfrm>
          <a:prstGeom prst="rect">
            <a:avLst/>
          </a:prstGeom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4DB15AD8-D8ED-A64E-8683-5800D5987A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7" y="8"/>
            <a:ext cx="12189712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1962033-A04B-1449-9117-FB3D1AAD88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38" y="838200"/>
            <a:ext cx="12193319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101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0357EE8-C8A1-C940-BFB6-8CBDFC564D01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-1339" y="1461714"/>
            <a:ext cx="11930979" cy="4476844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37200" indent="-13720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400" b="1"/>
            </a:lvl1pPr>
            <a:lvl2pPr marL="274398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411596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548795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685994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4073111333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2co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0121B-938F-384E-BAA7-A3E189C3B6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0" y="893"/>
            <a:ext cx="12192000" cy="6340010"/>
          </a:xfrm>
          <a:prstGeom prst="rect">
            <a:avLst/>
          </a:prstGeom>
        </p:spPr>
      </p:pic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6C3E3728-C57A-FA49-B702-2C00C055BA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7" y="8"/>
            <a:ext cx="12189712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BA9D257-3B3C-E54E-9B78-925DE8F956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38" y="838200"/>
            <a:ext cx="12193319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101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D3E9D85-7922-644D-80EF-5833B016C1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4176" y="1441450"/>
            <a:ext cx="4647824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8EF8C1-F24D-9D4A-8245-82EAEB8E09AB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-1339" y="1461715"/>
            <a:ext cx="7316539" cy="4109631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37200" indent="-13720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400" b="1"/>
            </a:lvl1pPr>
            <a:lvl2pPr marL="274398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411596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548795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685994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485779574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2col spli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09C26-5CB6-244F-8499-3441EABDC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0" y="893"/>
            <a:ext cx="12192000" cy="6340010"/>
          </a:xfrm>
          <a:prstGeom prst="rect">
            <a:avLst/>
          </a:prstGeom>
        </p:spPr>
      </p:pic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B65187CC-B17D-DB4E-8E30-290B470FCB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7" y="8"/>
            <a:ext cx="12189712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F8D38FA-6E3B-B64C-8833-4DA696DE40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38" y="838200"/>
            <a:ext cx="12193319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101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D3E9D85-7922-644D-80EF-5833B016C1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7931" y="1463407"/>
            <a:ext cx="4647824" cy="185102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86F424-B541-E942-A15F-1040948EA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71295" y="3335346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540F6B5-598B-8940-AA85-F542E3B8BA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567931" y="3707844"/>
            <a:ext cx="4647824" cy="185102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8F2D184-B931-8C44-8000-3E1AB90FC5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71295" y="5579784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8FF7D0A-7C37-EB49-99EA-B3AE6748F9D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-1" y="1461714"/>
            <a:ext cx="7392364" cy="4476844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37200" indent="-13720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400" b="1"/>
            </a:lvl1pPr>
            <a:lvl2pPr marL="274398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411596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548795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685994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3861267821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C8C099C-5F23-6747-A694-B4882AC541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38" y="838200"/>
            <a:ext cx="12193319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101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7" y="1441450"/>
            <a:ext cx="4647824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A59398-6AD6-3049-9E60-E46A34EE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1D372F-1BA7-2941-834C-26760B56098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53382" y="1441450"/>
            <a:ext cx="7193325" cy="4109631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37200" indent="-13720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400" b="1"/>
            </a:lvl1pPr>
            <a:lvl2pPr marL="274398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411596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548795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685994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4273308804"/>
      </p:ext>
    </p:extLst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47C74-D347-754E-805B-5DEBAC550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0" y="893"/>
            <a:ext cx="12192000" cy="6340010"/>
          </a:xfrm>
          <a:prstGeom prst="rect">
            <a:avLst/>
          </a:prstGeom>
        </p:spPr>
      </p:pic>
      <p:sp>
        <p:nvSpPr>
          <p:cNvPr id="15" name="Title Placeholder 3">
            <a:extLst>
              <a:ext uri="{FF2B5EF4-FFF2-40B4-BE49-F238E27FC236}">
                <a16:creationId xmlns:a16="http://schemas.microsoft.com/office/drawing/2014/main" id="{B8B4BB77-F3B2-4042-A68C-3DA9DCD1C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7" y="8"/>
            <a:ext cx="12189712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FDD56D9-99B7-CF42-B21F-117A63CBFE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38" y="838200"/>
            <a:ext cx="12193319" cy="457200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>
              <a:defRPr sz="2101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7" y="1441450"/>
            <a:ext cx="4647824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CA45D56-6DD8-AF47-B694-1F5C3B3C9E69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4896987" y="1461714"/>
            <a:ext cx="7032653" cy="4476844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37200" indent="-13720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400" b="1"/>
            </a:lvl1pPr>
            <a:lvl2pPr marL="274398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411596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548795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685994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3850731822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2col spli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0436A-6816-3346-8229-5085585C81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0" y="893"/>
            <a:ext cx="12192000" cy="6340010"/>
          </a:xfrm>
          <a:prstGeom prst="rect">
            <a:avLst/>
          </a:prstGeom>
        </p:spPr>
      </p:pic>
      <p:sp>
        <p:nvSpPr>
          <p:cNvPr id="13" name="Title Placeholder 3">
            <a:extLst>
              <a:ext uri="{FF2B5EF4-FFF2-40B4-BE49-F238E27FC236}">
                <a16:creationId xmlns:a16="http://schemas.microsoft.com/office/drawing/2014/main" id="{3A48AA83-3730-374C-89DB-685AD81EE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7" y="8"/>
            <a:ext cx="12189712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2D3B8CE-39FF-664F-9A24-641EBD430D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38" y="838200"/>
            <a:ext cx="12193319" cy="457200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>
              <a:defRPr sz="2101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D3E9D85-7922-644D-80EF-5833B016C1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591" y="1463407"/>
            <a:ext cx="4647824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86F424-B541-E942-A15F-1040948EA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4" y="3335346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540F6B5-598B-8940-AA85-F542E3B8BA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591" y="3707844"/>
            <a:ext cx="4647824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8F2D184-B931-8C44-8000-3E1AB90FC5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74" y="5579784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D1FBBEC-5C38-444F-A24C-2F6F3C82C7B2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4896987" y="1461714"/>
            <a:ext cx="7032653" cy="4476844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37200" indent="-13720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400" b="1"/>
            </a:lvl1pPr>
            <a:lvl2pPr marL="274398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411596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548795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685994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3837888172"/>
      </p:ext>
    </p:extLst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- 2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47C74-D347-754E-805B-5DEBAC550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0" y="893"/>
            <a:ext cx="12192000" cy="6340010"/>
          </a:xfrm>
          <a:prstGeom prst="rect">
            <a:avLst/>
          </a:prstGeom>
        </p:spPr>
      </p:pic>
      <p:sp>
        <p:nvSpPr>
          <p:cNvPr id="15" name="Title Placeholder 3">
            <a:extLst>
              <a:ext uri="{FF2B5EF4-FFF2-40B4-BE49-F238E27FC236}">
                <a16:creationId xmlns:a16="http://schemas.microsoft.com/office/drawing/2014/main" id="{B8B4BB77-F3B2-4042-A68C-3DA9DCD1C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7" y="8"/>
            <a:ext cx="12189712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FDD56D9-99B7-CF42-B21F-117A63CBFE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38" y="838200"/>
            <a:ext cx="12193319" cy="457200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>
              <a:defRPr sz="2101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319C459-B8AB-7E4A-A427-ADA32996DF55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756" y="1431925"/>
            <a:ext cx="5671659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37200" indent="-13720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400" b="1"/>
            </a:lvl1pPr>
            <a:lvl2pPr marL="274398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411596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548795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685994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BD9F72-09CA-B242-8E7B-E74C9602B239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069889" y="1431925"/>
            <a:ext cx="5671659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37200" indent="-13720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400" b="1"/>
            </a:lvl1pPr>
            <a:lvl2pPr marL="274398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411596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548795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685994" indent="-137200">
              <a:lnSpc>
                <a:spcPct val="100000"/>
              </a:lnSpc>
              <a:spcBef>
                <a:spcPts val="45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2501436927"/>
      </p:ext>
    </p:extLst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4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8ECDF6-A8D7-7642-B9CB-98A17BA66E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8141"/>
          <a:stretch/>
        </p:blipFill>
        <p:spPr>
          <a:xfrm>
            <a:off x="0" y="893"/>
            <a:ext cx="12192000" cy="6856214"/>
          </a:xfrm>
          <a:prstGeom prst="rect">
            <a:avLst/>
          </a:prstGeom>
        </p:spPr>
      </p:pic>
      <p:sp>
        <p:nvSpPr>
          <p:cNvPr id="23" name="Title Placeholder 3">
            <a:extLst>
              <a:ext uri="{FF2B5EF4-FFF2-40B4-BE49-F238E27FC236}">
                <a16:creationId xmlns:a16="http://schemas.microsoft.com/office/drawing/2014/main" id="{FD5ABFFD-1EE3-F44F-BF7D-3E46815867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7" y="8"/>
            <a:ext cx="12189712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CEC1CBA-86D3-454B-954E-17470D9F96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38" y="838200"/>
            <a:ext cx="12193319" cy="457200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>
              <a:defRPr sz="2101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016FC9B-9BB0-0049-862D-AF21C30D69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617" y="1676408"/>
            <a:ext cx="1810180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43FD9A-A0FE-8048-9A10-9ECC98335C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395" y="3242974"/>
            <a:ext cx="2409351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7B59B903-9B82-E84D-B7E8-B46CE44856D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58597" y="1676408"/>
            <a:ext cx="1810180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D42F94-85C1-2646-A8B6-9214271CBF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64374" y="3242974"/>
            <a:ext cx="2409351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3E92A5B-3D85-E94B-9EE8-2BF4201A5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2666" y="1676408"/>
            <a:ext cx="1810180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276B3-DA45-274A-8B79-FBAB534ECC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8445" y="3242974"/>
            <a:ext cx="2409351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A21C369-5D41-604E-8169-6530C1BA4BB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16266" y="1676408"/>
            <a:ext cx="1810180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F8FBBF8-FB80-6B4A-99DA-ED78FE3309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22043" y="3242974"/>
            <a:ext cx="2409351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5248112"/>
      </p:ext>
    </p:extLst>
  </p:cSld>
  <p:clrMapOvr>
    <a:masterClrMapping/>
  </p:clrMapOvr>
  <p:transition spd="slow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 with lab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62246-8B2A-634D-BED7-2B30C0599D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091691888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7" y="914408"/>
            <a:ext cx="4647824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2E63F2B-85F4-974E-AA29-C6308748F94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53382" y="914408"/>
            <a:ext cx="7193325" cy="4109631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37200" indent="-13720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400" b="1"/>
            </a:lvl1pPr>
            <a:lvl2pPr marL="274398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411596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548795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685994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2226712166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7" y="914404"/>
            <a:ext cx="4647824" cy="2362199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14D26-88A4-D04F-85CF-3324CCE23D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" y="3810000"/>
            <a:ext cx="4654175" cy="176977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-137200" algn="ctr" defTabSz="91402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1200" b="0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03C867E-D1DF-854E-A3B6-37E30E679A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4" y="3276605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3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E826B39-803B-464E-9A64-BBD4330A71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74" y="5579784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3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235BEA6-A4E3-0242-AD6C-68ECD651DD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49595" y="914404"/>
            <a:ext cx="7193325" cy="5024154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37200" indent="-13720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400" b="1"/>
            </a:lvl1pPr>
            <a:lvl2pPr marL="274398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411596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548795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685994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277537914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7" y="1300458"/>
            <a:ext cx="4647824" cy="2362199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14D26-88A4-D04F-85CF-3324CCE23D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" y="4196049"/>
            <a:ext cx="4654175" cy="176977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-137200" algn="ctr" defTabSz="91402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1200" b="0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03C867E-D1DF-854E-A3B6-37E30E679A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4" y="3662655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3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E826B39-803B-464E-9A64-BBD4330A71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74" y="5965833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3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EBEA10C-7ED3-0D42-A2B0-A62361223B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38" y="838200"/>
            <a:ext cx="12193319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101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B48A6FA-AC9A-7D4B-A420-90C759890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60278" y="1441451"/>
            <a:ext cx="7186429" cy="4883157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37200" indent="-13720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400" b="1"/>
            </a:lvl1pPr>
            <a:lvl2pPr marL="274398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411596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548795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685994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70110641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-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C8C099C-5F23-6747-A694-B4882AC541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38" y="838200"/>
            <a:ext cx="12193319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101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A59398-6AD6-3049-9E60-E46A34EE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93C003-7D22-4346-9A39-B8B2A46B13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-1340" y="1441450"/>
            <a:ext cx="6004575" cy="4109631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37200" indent="-13720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400" b="1"/>
            </a:lvl1pPr>
            <a:lvl2pPr marL="274398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411596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548795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685994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3B5FA4E-02B1-0D4E-BAA1-68B5ED987AD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48886" y="1441450"/>
            <a:ext cx="6004575" cy="4109631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37200" indent="-13720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400" b="1"/>
            </a:lvl1pPr>
            <a:lvl2pPr marL="274398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411596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548795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685994" indent="-137200">
              <a:lnSpc>
                <a:spcPct val="100000"/>
              </a:lnSpc>
              <a:spcBef>
                <a:spcPts val="45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1153647717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 with lab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016FC9B-9BB0-0049-862D-AF21C30D69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617" y="1295401"/>
            <a:ext cx="1810180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43FD9A-A0FE-8048-9A10-9ECC98335C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395" y="2861974"/>
            <a:ext cx="2409351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8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7B59B903-9B82-E84D-B7E8-B46CE44856D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58597" y="1295401"/>
            <a:ext cx="1810180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D42F94-85C1-2646-A8B6-9214271CBF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64374" y="2861974"/>
            <a:ext cx="2409351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8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3E92A5B-3D85-E94B-9EE8-2BF4201A5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2666" y="1295401"/>
            <a:ext cx="1810180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276B3-DA45-274A-8B79-FBAB534ECC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8445" y="2861974"/>
            <a:ext cx="2409351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8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A21C369-5D41-604E-8169-6530C1BA4BB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16266" y="1295401"/>
            <a:ext cx="1810180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5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F8FBBF8-FB80-6B4A-99DA-ED78FE3309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22043" y="2861974"/>
            <a:ext cx="2409351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8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7BB870-C6C9-1342-9EE3-891C98EC80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54664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s with lab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F1C22CE-8C70-A740-AA17-EC1AE2A368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407796213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4.e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" y="8"/>
            <a:ext cx="12189712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C9552-46AD-8743-84B7-59FCDC018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535421" y="6629402"/>
            <a:ext cx="1785745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dirty="0">
                <a:solidFill>
                  <a:schemeClr val="accent3"/>
                </a:solidFill>
              </a:rPr>
              <a:t>© Cerner Corporation.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F6421-8897-7341-B9A9-5AABF2D9C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5480" y="6480193"/>
            <a:ext cx="1311232" cy="255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25F4ED-B7D5-6848-B4C9-2615D4847464}"/>
              </a:ext>
            </a:extLst>
          </p:cNvPr>
          <p:cNvSpPr txBox="1"/>
          <p:nvPr userDrawn="1"/>
        </p:nvSpPr>
        <p:spPr>
          <a:xfrm>
            <a:off x="202023" y="6597157"/>
            <a:ext cx="30488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86D7B837-A870-7140-97D6-78C0CF6DBAFB}" type="slidenum">
              <a:rPr lang="en-US" sz="700" smtClean="0">
                <a:solidFill>
                  <a:schemeClr val="accent3"/>
                </a:solidFill>
              </a:rPr>
              <a:pPr algn="l"/>
              <a:t>‹#›</a:t>
            </a:fld>
            <a:r>
              <a:rPr lang="en-US" sz="700" dirty="0">
                <a:solidFill>
                  <a:schemeClr val="accent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67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220" r:id="rId2"/>
    <p:sldLayoutId id="2147484200" r:id="rId3"/>
    <p:sldLayoutId id="2147484221" r:id="rId4"/>
    <p:sldLayoutId id="2147484252" r:id="rId5"/>
    <p:sldLayoutId id="2147484253" r:id="rId6"/>
    <p:sldLayoutId id="2147484264" r:id="rId7"/>
    <p:sldLayoutId id="2147484203" r:id="rId8"/>
    <p:sldLayoutId id="2147484250" r:id="rId9"/>
    <p:sldLayoutId id="2147484256" r:id="rId10"/>
    <p:sldLayoutId id="2147484257" r:id="rId11"/>
    <p:sldLayoutId id="2147484263" r:id="rId12"/>
  </p:sldLayoutIdLst>
  <p:transition spd="slow">
    <p:fade/>
  </p:transition>
  <p:hf hdr="0" ftr="0" dt="0"/>
  <p:txStyles>
    <p:titleStyle>
      <a:lvl1pPr algn="l" defTabSz="91402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200" b="1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024" rtl="0" eaLnBrk="1" latinLnBrk="0" hangingPunct="1">
        <a:lnSpc>
          <a:spcPct val="90000"/>
        </a:lnSpc>
        <a:spcBef>
          <a:spcPts val="900"/>
        </a:spcBef>
        <a:buClr>
          <a:schemeClr val="bg2"/>
        </a:buClr>
        <a:buSzPct val="110000"/>
        <a:buFont typeface="Arial" panose="020B0604020202020204" pitchFamily="34" charset="0"/>
        <a:buNone/>
        <a:defRPr sz="2101" b="1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1pPr>
      <a:lvl2pPr marL="0" indent="0" algn="l" defTabSz="91402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SzPct val="110000"/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2pPr>
      <a:lvl3pPr marL="274398" indent="-137200" algn="l" defTabSz="91402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SzPct val="11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3pPr>
      <a:lvl4pPr marL="411596" indent="-137200" algn="l" defTabSz="91402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SzPct val="110000"/>
        <a:buFont typeface="Arial" panose="020B0604020202020204" pitchFamily="34" charset="0"/>
        <a:buChar char="•"/>
        <a:tabLst/>
        <a:defRPr sz="1350" b="0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4pPr>
      <a:lvl5pPr marL="528216" indent="-137200" algn="l" defTabSz="91402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SzPct val="110000"/>
        <a:buFont typeface="Arial" panose="020B0604020202020204" pitchFamily="34" charset="0"/>
        <a:buChar char="•"/>
        <a:tabLst/>
        <a:defRPr sz="12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5pPr>
      <a:lvl6pPr marL="0" indent="0" algn="l" defTabSz="914024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110000"/>
        <a:buFont typeface="Arial" panose="020B0604020202020204" pitchFamily="34" charset="0"/>
        <a:buNone/>
        <a:defRPr lang="en-US" sz="750" b="0" i="0" kern="1200" baseline="0" dirty="0" smtClean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6pPr>
      <a:lvl7pPr marL="0" indent="0" algn="l" defTabSz="91402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SzPct val="110000"/>
        <a:buFont typeface="Arial" panose="020B0604020202020204" pitchFamily="34" charset="0"/>
        <a:buNone/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02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SzPct val="110000"/>
        <a:buFont typeface="Arial" panose="020B0604020202020204" pitchFamily="34" charset="0"/>
        <a:buNone/>
        <a:defRPr sz="450" kern="120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0" algn="l" defTabSz="914024" rtl="0" eaLnBrk="1" fontAlgn="auto" latinLnBrk="0" hangingPunct="1">
        <a:lnSpc>
          <a:spcPct val="90000"/>
        </a:lnSpc>
        <a:spcBef>
          <a:spcPts val="450"/>
        </a:spcBef>
        <a:spcAft>
          <a:spcPts val="0"/>
        </a:spcAft>
        <a:buClr>
          <a:schemeClr val="bg2"/>
        </a:buClr>
        <a:buSzPct val="110000"/>
        <a:buFont typeface="Arial" panose="020B0604020202020204" pitchFamily="34" charset="0"/>
        <a:buNone/>
        <a:tabLst/>
        <a:defRPr sz="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3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4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5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66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76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431" userDrawn="1">
          <p15:clr>
            <a:srgbClr val="F26B43"/>
          </p15:clr>
        </p15:guide>
        <p15:guide id="3" orient="horz" pos="34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" y="8"/>
            <a:ext cx="12189712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99CF6-6413-4442-AE9E-F88AAE506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3" y="762000"/>
            <a:ext cx="12189711" cy="442753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/>
          <a:p>
            <a:pPr lvl="0" fontAlgn="auto">
              <a:spcAft>
                <a:spcPts val="0"/>
              </a:spcAft>
            </a:pPr>
            <a:r>
              <a:rPr lang="en-US" dirty="0"/>
              <a:t>Edit Master text styles 28pt</a:t>
            </a:r>
          </a:p>
          <a:p>
            <a:pPr lvl="1"/>
            <a:r>
              <a:rPr lang="en-US" dirty="0"/>
              <a:t>First level 24pt</a:t>
            </a:r>
          </a:p>
          <a:p>
            <a:pPr lvl="2"/>
            <a:r>
              <a:rPr lang="en-US" dirty="0"/>
              <a:t>Second level 20pt</a:t>
            </a:r>
          </a:p>
          <a:p>
            <a:pPr lvl="3"/>
            <a:r>
              <a:rPr lang="en-US" dirty="0"/>
              <a:t>Third level 18pt</a:t>
            </a:r>
          </a:p>
          <a:p>
            <a:pPr lvl="4"/>
            <a:r>
              <a:rPr lang="en-US" dirty="0"/>
              <a:t>Fourth level 16pt</a:t>
            </a:r>
          </a:p>
          <a:p>
            <a:pPr lvl="5" fontAlgn="auto">
              <a:spcAft>
                <a:spcPts val="0"/>
              </a:spcAft>
            </a:pPr>
            <a:r>
              <a:rPr lang="en-US" dirty="0"/>
              <a:t>Caption</a:t>
            </a:r>
          </a:p>
          <a:p>
            <a:pPr lvl="6" fontAlgn="auto">
              <a:spcAft>
                <a:spcPts val="0"/>
              </a:spcAft>
            </a:pPr>
            <a:r>
              <a:rPr lang="en-US" dirty="0"/>
              <a:t>Caption</a:t>
            </a:r>
          </a:p>
          <a:p>
            <a:pPr lvl="7" fontAlgn="auto">
              <a:spcAft>
                <a:spcPts val="0"/>
              </a:spcAft>
            </a:pPr>
            <a:r>
              <a:rPr lang="en-US" dirty="0"/>
              <a:t>Caption</a:t>
            </a:r>
          </a:p>
          <a:p>
            <a:pPr lvl="8" fontAlgn="auto">
              <a:spcAft>
                <a:spcPts val="0"/>
              </a:spcAft>
            </a:pPr>
            <a:r>
              <a:rPr lang="en-US" dirty="0"/>
              <a:t>Caption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9A2F1F-EC4E-A045-856F-36AB6C8D2139}"/>
              </a:ext>
            </a:extLst>
          </p:cNvPr>
          <p:cNvSpPr/>
          <p:nvPr userDrawn="1"/>
        </p:nvSpPr>
        <p:spPr>
          <a:xfrm>
            <a:off x="0" y="6346337"/>
            <a:ext cx="12192000" cy="5116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F983C4-3C69-E241-ADBD-A91FF23B449D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614145" y="6473469"/>
            <a:ext cx="1375832" cy="2502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45DA72-6BD1-DF4C-BCF2-3AB5E2328629}"/>
              </a:ext>
            </a:extLst>
          </p:cNvPr>
          <p:cNvSpPr txBox="1"/>
          <p:nvPr userDrawn="1"/>
        </p:nvSpPr>
        <p:spPr>
          <a:xfrm>
            <a:off x="504236" y="6629403"/>
            <a:ext cx="1336904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25" dirty="0">
                <a:solidFill>
                  <a:schemeClr val="bg1"/>
                </a:solidFill>
              </a:rPr>
              <a:t>© Cerner Corporation. All rights reserved.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C7ECA-A2C6-5146-B493-187EA7BE85BA}"/>
              </a:ext>
            </a:extLst>
          </p:cNvPr>
          <p:cNvSpPr txBox="1"/>
          <p:nvPr userDrawn="1"/>
        </p:nvSpPr>
        <p:spPr>
          <a:xfrm>
            <a:off x="202023" y="6597158"/>
            <a:ext cx="304880" cy="103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86D7B837-A870-7140-97D6-78C0CF6DBAFB}" type="slidenum">
              <a:rPr lang="en-US" sz="675" smtClean="0">
                <a:solidFill>
                  <a:schemeClr val="bg1"/>
                </a:solidFill>
              </a:rPr>
              <a:pPr algn="l"/>
              <a:t>‹#›</a:t>
            </a:fld>
            <a:r>
              <a:rPr lang="en-US" sz="525">
                <a:solidFill>
                  <a:schemeClr val="accent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190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31" r:id="rId2"/>
    <p:sldLayoutId id="2147484232" r:id="rId3"/>
    <p:sldLayoutId id="2147484233" r:id="rId4"/>
    <p:sldLayoutId id="2147484266" r:id="rId5"/>
    <p:sldLayoutId id="2147484234" r:id="rId6"/>
    <p:sldLayoutId id="2147484254" r:id="rId7"/>
    <p:sldLayoutId id="2147484251" r:id="rId8"/>
    <p:sldLayoutId id="2147484267" r:id="rId9"/>
    <p:sldLayoutId id="2147484268" r:id="rId10"/>
    <p:sldLayoutId id="2147484269" r:id="rId11"/>
    <p:sldLayoutId id="2147484270" r:id="rId12"/>
    <p:sldLayoutId id="2147484271" r:id="rId13"/>
  </p:sldLayoutIdLst>
  <p:transition spd="slow">
    <p:fade/>
  </p:transition>
  <p:hf hdr="0" ftr="0" dt="0"/>
  <p:txStyles>
    <p:titleStyle>
      <a:lvl1pPr algn="l" defTabSz="91402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2701" b="1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024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SzPct val="110000"/>
        <a:buFont typeface="Arial" panose="020B0604020202020204" pitchFamily="34" charset="0"/>
        <a:buNone/>
        <a:defRPr sz="2101" b="1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37200" algn="l" defTabSz="91402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SzPct val="11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2pPr>
      <a:lvl3pPr marL="274398" indent="-137200" algn="l" defTabSz="91402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SzPct val="11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3pPr>
      <a:lvl4pPr marL="411596" indent="-137200" algn="l" defTabSz="91402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SzPct val="110000"/>
        <a:buFont typeface="Arial" panose="020B0604020202020204" pitchFamily="34" charset="0"/>
        <a:buChar char="•"/>
        <a:tabLst/>
        <a:defRPr sz="1350" b="0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4pPr>
      <a:lvl5pPr marL="528216" indent="-137200" algn="l" defTabSz="91402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SzPct val="110000"/>
        <a:buFont typeface="Arial" panose="020B0604020202020204" pitchFamily="34" charset="0"/>
        <a:buChar char="•"/>
        <a:tabLst/>
        <a:defRPr sz="12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5pPr>
      <a:lvl6pPr marL="0" indent="0" algn="l" defTabSz="914024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110000"/>
        <a:buFont typeface="Arial" panose="020B0604020202020204" pitchFamily="34" charset="0"/>
        <a:buNone/>
        <a:defRPr lang="en-US" sz="750" b="0" i="0" kern="1200" baseline="0" dirty="0" smtClean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6pPr>
      <a:lvl7pPr marL="0" indent="0" algn="l" defTabSz="91402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SzPct val="110000"/>
        <a:buFont typeface="Arial" panose="020B0604020202020204" pitchFamily="34" charset="0"/>
        <a:buNone/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02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SzPct val="110000"/>
        <a:buFont typeface="Arial" panose="020B0604020202020204" pitchFamily="34" charset="0"/>
        <a:buNone/>
        <a:defRPr sz="450" kern="120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0" algn="l" defTabSz="914024" rtl="0" eaLnBrk="1" fontAlgn="auto" latinLnBrk="0" hangingPunct="1">
        <a:lnSpc>
          <a:spcPct val="90000"/>
        </a:lnSpc>
        <a:spcBef>
          <a:spcPts val="450"/>
        </a:spcBef>
        <a:spcAft>
          <a:spcPts val="0"/>
        </a:spcAft>
        <a:buClr>
          <a:schemeClr val="bg2"/>
        </a:buClr>
        <a:buSzPct val="110000"/>
        <a:buFont typeface="Arial" panose="020B0604020202020204" pitchFamily="34" charset="0"/>
        <a:buNone/>
        <a:tabLst/>
        <a:defRPr sz="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3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4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5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66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76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431" userDrawn="1">
          <p15:clr>
            <a:srgbClr val="F26B43"/>
          </p15:clr>
        </p15:guide>
        <p15:guide id="3" orient="horz" pos="348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" y="8"/>
            <a:ext cx="12189712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C9552-46AD-8743-84B7-59FCDC01853F}"/>
              </a:ext>
            </a:extLst>
          </p:cNvPr>
          <p:cNvSpPr txBox="1"/>
          <p:nvPr userDrawn="1"/>
        </p:nvSpPr>
        <p:spPr>
          <a:xfrm>
            <a:off x="379513" y="6629403"/>
            <a:ext cx="1336904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25">
                <a:solidFill>
                  <a:schemeClr val="accent3"/>
                </a:solidFill>
              </a:rPr>
              <a:t>© Cerner Corporation.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F6421-8897-7341-B9A9-5AABF2D9C7B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0803" y="6480193"/>
            <a:ext cx="1015908" cy="25545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C2B9B5D-5A91-C241-B469-58877DA57E3F}"/>
              </a:ext>
            </a:extLst>
          </p:cNvPr>
          <p:cNvSpPr txBox="1">
            <a:spLocks/>
          </p:cNvSpPr>
          <p:nvPr userDrawn="1"/>
        </p:nvSpPr>
        <p:spPr>
          <a:xfrm>
            <a:off x="2" y="857846"/>
            <a:ext cx="12191997" cy="4023317"/>
          </a:xfrm>
          <a:prstGeom prst="rect">
            <a:avLst/>
          </a:prstGeom>
        </p:spPr>
        <p:txBody>
          <a:bodyPr vert="horz" lIns="274391" tIns="34299" rIns="68598" bIns="34299" rtlCol="0">
            <a:normAutofit/>
          </a:bodyPr>
          <a:lstStyle>
            <a:lvl1pPr marL="182880" indent="-182880" algn="l" defTabSz="1218354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800" b="1" i="0" kern="1200" baseline="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1pPr>
            <a:lvl2pPr marL="36576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54864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73152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91440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0" indent="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lang="en-US" sz="1000" b="0" i="0" kern="1200" baseline="0" dirty="0" smtClean="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6pPr>
            <a:lvl7pPr marL="0" indent="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marR="0" indent="0" algn="l" defTabSz="121835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tabLst/>
              <a:defRPr sz="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chemeClr val="accent2"/>
              </a:buClr>
            </a:pPr>
            <a:r>
              <a:rPr lang="en-US" sz="2101" dirty="0"/>
              <a:t>Click to edit Master text styles 24pt</a:t>
            </a:r>
          </a:p>
          <a:p>
            <a:pPr lvl="1" fontAlgn="auto">
              <a:buClr>
                <a:schemeClr val="accent2"/>
              </a:buClr>
            </a:pPr>
            <a:r>
              <a:rPr lang="en-US" sz="1500" dirty="0"/>
              <a:t>Second level 20pt</a:t>
            </a:r>
          </a:p>
          <a:p>
            <a:pPr lvl="2" fontAlgn="auto">
              <a:buClr>
                <a:schemeClr val="accent2"/>
              </a:buClr>
            </a:pPr>
            <a:r>
              <a:rPr lang="en-US" sz="1350" dirty="0"/>
              <a:t>Third level 18pt</a:t>
            </a:r>
          </a:p>
          <a:p>
            <a:pPr lvl="3" fontAlgn="auto">
              <a:buClr>
                <a:schemeClr val="accent2"/>
              </a:buClr>
            </a:pPr>
            <a:r>
              <a:rPr lang="en-US" sz="1200" dirty="0"/>
              <a:t>Fourth level 16pt</a:t>
            </a:r>
          </a:p>
          <a:p>
            <a:pPr lvl="4" fontAlgn="auto">
              <a:buClr>
                <a:schemeClr val="accent2"/>
              </a:buClr>
            </a:pPr>
            <a:r>
              <a:rPr lang="en-US" sz="1200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237532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65" r:id="rId7"/>
    <p:sldLayoutId id="2147484243" r:id="rId8"/>
    <p:sldLayoutId id="2147484249" r:id="rId9"/>
  </p:sldLayoutIdLst>
  <p:transition spd="slow">
    <p:fade/>
  </p:transition>
  <p:hf hdr="0" ftr="0" dt="0"/>
  <p:txStyles>
    <p:titleStyle>
      <a:lvl1pPr algn="l" defTabSz="91402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2701" b="1" i="0" kern="1200" baseline="0" dirty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024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110000"/>
        <a:buFont typeface="Arial" panose="020B0604020202020204" pitchFamily="34" charset="0"/>
        <a:buNone/>
        <a:defRPr sz="2101" b="1" i="0" kern="1200" baseline="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37200" algn="l" defTabSz="91402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2"/>
        </a:buClr>
        <a:buSzPct val="110000"/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2pPr>
      <a:lvl3pPr marL="274398" indent="-137200" algn="l" defTabSz="91402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2"/>
        </a:buClr>
        <a:buSzPct val="110000"/>
        <a:buFont typeface="Arial" panose="020B0604020202020204" pitchFamily="34" charset="0"/>
        <a:buChar char="•"/>
        <a:defRPr sz="1500" b="0" i="0" kern="120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3pPr>
      <a:lvl4pPr marL="411596" indent="-137200" algn="l" defTabSz="91402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2"/>
        </a:buClr>
        <a:buSzPct val="110000"/>
        <a:buFont typeface="Arial" panose="020B0604020202020204" pitchFamily="34" charset="0"/>
        <a:buChar char="•"/>
        <a:tabLst/>
        <a:defRPr sz="1350" b="0" i="0" kern="1200" baseline="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4pPr>
      <a:lvl5pPr marL="528216" indent="-137200" algn="l" defTabSz="91402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2"/>
        </a:buClr>
        <a:buSzPct val="110000"/>
        <a:buFont typeface="Arial" panose="020B0604020202020204" pitchFamily="34" charset="0"/>
        <a:buChar char="•"/>
        <a:tabLst/>
        <a:defRPr sz="1200" b="0" i="0" kern="120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5pPr>
      <a:lvl6pPr marL="0" indent="0" algn="l" defTabSz="914024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110000"/>
        <a:buFont typeface="Arial" panose="020B0604020202020204" pitchFamily="34" charset="0"/>
        <a:buNone/>
        <a:defRPr lang="en-US" sz="750" b="0" i="0" kern="1200" baseline="0" dirty="0" smtClean="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6pPr>
      <a:lvl7pPr marL="0" indent="0" algn="l" defTabSz="91402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SzPct val="110000"/>
        <a:buFont typeface="Arial" panose="020B0604020202020204" pitchFamily="34" charset="0"/>
        <a:buNone/>
        <a:defRPr sz="600" kern="1200">
          <a:solidFill>
            <a:schemeClr val="bg1"/>
          </a:solidFill>
          <a:latin typeface="+mn-lt"/>
          <a:ea typeface="+mn-ea"/>
          <a:cs typeface="+mn-cs"/>
        </a:defRPr>
      </a:lvl7pPr>
      <a:lvl8pPr marL="0" indent="0" algn="l" defTabSz="91402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SzPct val="110000"/>
        <a:buFont typeface="Arial" panose="020B0604020202020204" pitchFamily="34" charset="0"/>
        <a:buNone/>
        <a:defRPr sz="450" kern="1200">
          <a:solidFill>
            <a:schemeClr val="bg1"/>
          </a:solidFill>
          <a:latin typeface="+mn-lt"/>
          <a:ea typeface="+mn-ea"/>
          <a:cs typeface="+mn-cs"/>
        </a:defRPr>
      </a:lvl8pPr>
      <a:lvl9pPr marL="0" marR="0" indent="0" algn="l" defTabSz="914024" rtl="0" eaLnBrk="1" fontAlgn="auto" latinLnBrk="0" hangingPunct="1">
        <a:lnSpc>
          <a:spcPct val="90000"/>
        </a:lnSpc>
        <a:spcBef>
          <a:spcPts val="450"/>
        </a:spcBef>
        <a:spcAft>
          <a:spcPts val="0"/>
        </a:spcAft>
        <a:buClr>
          <a:schemeClr val="bg2"/>
        </a:buClr>
        <a:buSzPct val="110000"/>
        <a:buFont typeface="Arial" panose="020B0604020202020204" pitchFamily="34" charset="0"/>
        <a:buNone/>
        <a:tabLst/>
        <a:defRPr sz="3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3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4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5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66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76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431" userDrawn="1">
          <p15:clr>
            <a:srgbClr val="F26B43"/>
          </p15:clr>
        </p15:guide>
        <p15:guide id="3" orient="horz" pos="3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tif"/><Relationship Id="rId18" Type="http://schemas.openxmlformats.org/officeDocument/2006/relationships/image" Target="../media/image42.tif"/><Relationship Id="rId26" Type="http://schemas.openxmlformats.org/officeDocument/2006/relationships/image" Target="../media/image50.tif"/><Relationship Id="rId39" Type="http://schemas.openxmlformats.org/officeDocument/2006/relationships/image" Target="../media/image63.tif"/><Relationship Id="rId21" Type="http://schemas.openxmlformats.org/officeDocument/2006/relationships/image" Target="../media/image45.tif"/><Relationship Id="rId34" Type="http://schemas.openxmlformats.org/officeDocument/2006/relationships/image" Target="../media/image58.tif"/><Relationship Id="rId42" Type="http://schemas.openxmlformats.org/officeDocument/2006/relationships/image" Target="../media/image66.tif"/><Relationship Id="rId47" Type="http://schemas.openxmlformats.org/officeDocument/2006/relationships/image" Target="../media/image71.tif"/><Relationship Id="rId50" Type="http://schemas.openxmlformats.org/officeDocument/2006/relationships/image" Target="../media/image74.tif"/><Relationship Id="rId7" Type="http://schemas.openxmlformats.org/officeDocument/2006/relationships/image" Target="../media/image31.ti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0.tif"/><Relationship Id="rId29" Type="http://schemas.openxmlformats.org/officeDocument/2006/relationships/image" Target="../media/image53.tif"/><Relationship Id="rId11" Type="http://schemas.openxmlformats.org/officeDocument/2006/relationships/image" Target="../media/image35.tif"/><Relationship Id="rId24" Type="http://schemas.openxmlformats.org/officeDocument/2006/relationships/image" Target="../media/image48.tif"/><Relationship Id="rId32" Type="http://schemas.openxmlformats.org/officeDocument/2006/relationships/image" Target="../media/image56.tif"/><Relationship Id="rId37" Type="http://schemas.openxmlformats.org/officeDocument/2006/relationships/image" Target="../media/image61.tif"/><Relationship Id="rId40" Type="http://schemas.openxmlformats.org/officeDocument/2006/relationships/image" Target="../media/image64.tif"/><Relationship Id="rId45" Type="http://schemas.openxmlformats.org/officeDocument/2006/relationships/image" Target="../media/image69.tif"/><Relationship Id="rId5" Type="http://schemas.openxmlformats.org/officeDocument/2006/relationships/image" Target="../media/image29.tif"/><Relationship Id="rId15" Type="http://schemas.openxmlformats.org/officeDocument/2006/relationships/image" Target="../media/image39.tif"/><Relationship Id="rId23" Type="http://schemas.openxmlformats.org/officeDocument/2006/relationships/image" Target="../media/image47.tif"/><Relationship Id="rId28" Type="http://schemas.openxmlformats.org/officeDocument/2006/relationships/image" Target="../media/image52.tif"/><Relationship Id="rId36" Type="http://schemas.openxmlformats.org/officeDocument/2006/relationships/image" Target="../media/image60.tif"/><Relationship Id="rId49" Type="http://schemas.openxmlformats.org/officeDocument/2006/relationships/image" Target="../media/image73.tif"/><Relationship Id="rId10" Type="http://schemas.openxmlformats.org/officeDocument/2006/relationships/image" Target="../media/image34.tif"/><Relationship Id="rId19" Type="http://schemas.openxmlformats.org/officeDocument/2006/relationships/image" Target="../media/image43.tif"/><Relationship Id="rId31" Type="http://schemas.openxmlformats.org/officeDocument/2006/relationships/image" Target="../media/image55.tif"/><Relationship Id="rId44" Type="http://schemas.openxmlformats.org/officeDocument/2006/relationships/image" Target="../media/image68.tif"/><Relationship Id="rId52" Type="http://schemas.openxmlformats.org/officeDocument/2006/relationships/image" Target="../media/image76.tif"/><Relationship Id="rId4" Type="http://schemas.openxmlformats.org/officeDocument/2006/relationships/image" Target="../media/image28.tif"/><Relationship Id="rId9" Type="http://schemas.openxmlformats.org/officeDocument/2006/relationships/image" Target="../media/image33.tif"/><Relationship Id="rId14" Type="http://schemas.openxmlformats.org/officeDocument/2006/relationships/image" Target="../media/image38.tif"/><Relationship Id="rId22" Type="http://schemas.openxmlformats.org/officeDocument/2006/relationships/image" Target="../media/image46.tif"/><Relationship Id="rId27" Type="http://schemas.openxmlformats.org/officeDocument/2006/relationships/image" Target="../media/image51.tif"/><Relationship Id="rId30" Type="http://schemas.openxmlformats.org/officeDocument/2006/relationships/image" Target="../media/image54.tif"/><Relationship Id="rId35" Type="http://schemas.openxmlformats.org/officeDocument/2006/relationships/image" Target="../media/image59.tif"/><Relationship Id="rId43" Type="http://schemas.openxmlformats.org/officeDocument/2006/relationships/image" Target="../media/image67.tif"/><Relationship Id="rId48" Type="http://schemas.openxmlformats.org/officeDocument/2006/relationships/image" Target="../media/image72.tif"/><Relationship Id="rId8" Type="http://schemas.openxmlformats.org/officeDocument/2006/relationships/image" Target="../media/image32.tif"/><Relationship Id="rId51" Type="http://schemas.openxmlformats.org/officeDocument/2006/relationships/image" Target="../media/image75.tif"/><Relationship Id="rId3" Type="http://schemas.openxmlformats.org/officeDocument/2006/relationships/image" Target="../media/image27.tif"/><Relationship Id="rId12" Type="http://schemas.openxmlformats.org/officeDocument/2006/relationships/image" Target="../media/image36.tif"/><Relationship Id="rId17" Type="http://schemas.openxmlformats.org/officeDocument/2006/relationships/image" Target="../media/image41.tif"/><Relationship Id="rId25" Type="http://schemas.openxmlformats.org/officeDocument/2006/relationships/image" Target="../media/image49.tif"/><Relationship Id="rId33" Type="http://schemas.openxmlformats.org/officeDocument/2006/relationships/image" Target="../media/image57.tif"/><Relationship Id="rId38" Type="http://schemas.openxmlformats.org/officeDocument/2006/relationships/image" Target="../media/image62.tif"/><Relationship Id="rId46" Type="http://schemas.openxmlformats.org/officeDocument/2006/relationships/image" Target="../media/image70.tif"/><Relationship Id="rId20" Type="http://schemas.openxmlformats.org/officeDocument/2006/relationships/image" Target="../media/image44.tif"/><Relationship Id="rId41" Type="http://schemas.openxmlformats.org/officeDocument/2006/relationships/image" Target="../media/image65.ti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t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machinelearninguru.com/computer_vision/basics/convolution/convolution_layer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chart" Target="../charts/chart1.xml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vbookshelf/cnn-how-to-use-160-000-images-without-crashing" TargetMode="External"/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keras.io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blog.degreed.com/degreed-does-data-machine-learning/" TargetMode="Externa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BCCD8F-02A1-3E49-B9A9-3293759157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Approaching the Singularity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0D922B-E7AE-6649-B330-F43EF4DB1E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41040" y="3976114"/>
            <a:ext cx="8309916" cy="1157948"/>
          </a:xfrm>
        </p:spPr>
        <p:txBody>
          <a:bodyPr/>
          <a:lstStyle/>
          <a:p>
            <a:r>
              <a:rPr lang="en-US" dirty="0"/>
              <a:t>Harlen Hays – Manager | Lead Analytics Advisory Consultant</a:t>
            </a:r>
          </a:p>
          <a:p>
            <a:r>
              <a:rPr lang="en-US" dirty="0"/>
              <a:t>&amp; </a:t>
            </a:r>
          </a:p>
          <a:p>
            <a:r>
              <a:rPr lang="en-US" dirty="0"/>
              <a:t>Morgan Fuller – Senior Data Analyst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6A96E15-7A6F-7D49-9F1A-DF6B26DCD8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06/05/2019</a:t>
            </a:r>
          </a:p>
        </p:txBody>
      </p:sp>
    </p:spTree>
    <p:extLst>
      <p:ext uri="{BB962C8B-B14F-4D97-AF65-F5344CB8AC3E}">
        <p14:creationId xmlns:p14="http://schemas.microsoft.com/office/powerpoint/2010/main" val="1265055894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8A8A42-6ABB-4C4C-9844-40FF72B90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17" y="3014133"/>
            <a:ext cx="7033715" cy="3604505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0758BB90-0D05-4D55-B992-CFE1095DE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719" y="464410"/>
            <a:ext cx="6088238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A multilayer perceptron (MLP) is a </a:t>
            </a:r>
            <a:r>
              <a:rPr lang="en-US" altLang="en-US" sz="1600" dirty="0">
                <a:solidFill>
                  <a:srgbClr val="FF0000"/>
                </a:solidFill>
              </a:rPr>
              <a:t>feedforward</a:t>
            </a:r>
            <a:r>
              <a:rPr lang="en-US" altLang="en-US" sz="1600" dirty="0"/>
              <a:t> artificial neural network model that maps sets of input data onto a set of appropriate outputs. A MLP consists of </a:t>
            </a:r>
            <a:r>
              <a:rPr lang="en-US" altLang="en-US" sz="1600" dirty="0">
                <a:solidFill>
                  <a:srgbClr val="FF0000"/>
                </a:solidFill>
              </a:rPr>
              <a:t>multiple layers of nodes </a:t>
            </a:r>
            <a:r>
              <a:rPr lang="en-US" altLang="en-US" sz="1600" dirty="0"/>
              <a:t>in a directed graph, with each layer fully connected to the next one. Except for the input nodes, each node is a neuron (or processing element) with a nonlinear activation function. MLP utilizes a supervised learning technique called </a:t>
            </a:r>
            <a:r>
              <a:rPr lang="en-US" altLang="en-US" sz="1600" dirty="0">
                <a:solidFill>
                  <a:srgbClr val="FF0000"/>
                </a:solidFill>
              </a:rPr>
              <a:t>backpropagation</a:t>
            </a:r>
            <a:r>
              <a:rPr lang="en-US" altLang="en-US" sz="1600" dirty="0"/>
              <a:t> for training the network. MLP is a modification of the standard linear perceptron and can distinguish data that are </a:t>
            </a:r>
            <a:r>
              <a:rPr lang="en-US" altLang="en-US" sz="1600" dirty="0">
                <a:solidFill>
                  <a:srgbClr val="FF0000"/>
                </a:solidFill>
              </a:rPr>
              <a:t>not linearly separable</a:t>
            </a:r>
            <a:r>
              <a:rPr lang="en-US" alt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9036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3FA46-CAD9-46D9-8B24-27FFFDF917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5402" y="1996405"/>
            <a:ext cx="10515600" cy="722313"/>
          </a:xfrm>
        </p:spPr>
        <p:txBody>
          <a:bodyPr>
            <a:noAutofit/>
          </a:bodyPr>
          <a:lstStyle/>
          <a:p>
            <a:r>
              <a:rPr lang="en-US" sz="4400" dirty="0"/>
              <a:t>Histopathologic Cancer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3116D-C449-43AF-A283-EE233574B7A4}"/>
              </a:ext>
            </a:extLst>
          </p:cNvPr>
          <p:cNvSpPr txBox="1"/>
          <p:nvPr/>
        </p:nvSpPr>
        <p:spPr>
          <a:xfrm>
            <a:off x="1548063" y="3826043"/>
            <a:ext cx="909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https://www.kaggle.com/c/histopathologic-cancer-detection</a:t>
            </a:r>
          </a:p>
        </p:txBody>
      </p:sp>
    </p:spTree>
    <p:extLst>
      <p:ext uri="{BB962C8B-B14F-4D97-AF65-F5344CB8AC3E}">
        <p14:creationId xmlns:p14="http://schemas.microsoft.com/office/powerpoint/2010/main" val="1882279959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giraffe&#10;&#10;Description automatically generated">
            <a:extLst>
              <a:ext uri="{FF2B5EF4-FFF2-40B4-BE49-F238E27FC236}">
                <a16:creationId xmlns:a16="http://schemas.microsoft.com/office/drawing/2014/main" id="{497DF50C-4E0C-446C-93EE-CA5F91D5D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5" y="340896"/>
            <a:ext cx="914400" cy="914400"/>
          </a:xfrm>
          <a:prstGeom prst="rect">
            <a:avLst/>
          </a:prstGeom>
        </p:spPr>
      </p:pic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EF2FF848-E420-4689-B65E-4E757EFE6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87" y="340896"/>
            <a:ext cx="914400" cy="914400"/>
          </a:xfrm>
          <a:prstGeom prst="rect">
            <a:avLst/>
          </a:prstGeom>
        </p:spPr>
      </p:pic>
      <p:pic>
        <p:nvPicPr>
          <p:cNvPr id="9" name="Picture 8" descr="A close up of a giraffe&#10;&#10;Description automatically generated">
            <a:extLst>
              <a:ext uri="{FF2B5EF4-FFF2-40B4-BE49-F238E27FC236}">
                <a16:creationId xmlns:a16="http://schemas.microsoft.com/office/drawing/2014/main" id="{9B667CB4-EC62-4480-8E2D-C8D4BA666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76" y="340896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5DF30-9E5B-45B2-AFFD-CE8C72CD83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98" y="340896"/>
            <a:ext cx="914400" cy="914400"/>
          </a:xfrm>
          <a:prstGeom prst="rect">
            <a:avLst/>
          </a:prstGeom>
        </p:spPr>
      </p:pic>
      <p:pic>
        <p:nvPicPr>
          <p:cNvPr id="13" name="Picture 12" descr="A close up of a person&#10;&#10;Description automatically generated">
            <a:extLst>
              <a:ext uri="{FF2B5EF4-FFF2-40B4-BE49-F238E27FC236}">
                <a16:creationId xmlns:a16="http://schemas.microsoft.com/office/drawing/2014/main" id="{FDBCD2CA-AE20-4A12-B20A-AF146DEAD9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09" y="340896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4E6F57-5849-4D30-AA5E-4084CBE8E9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242" y="1431759"/>
            <a:ext cx="914400" cy="914400"/>
          </a:xfrm>
          <a:prstGeom prst="rect">
            <a:avLst/>
          </a:prstGeom>
        </p:spPr>
      </p:pic>
      <p:pic>
        <p:nvPicPr>
          <p:cNvPr id="17" name="Picture 16" descr="A close up of a giraffe&#10;&#10;Description automatically generated">
            <a:extLst>
              <a:ext uri="{FF2B5EF4-FFF2-40B4-BE49-F238E27FC236}">
                <a16:creationId xmlns:a16="http://schemas.microsoft.com/office/drawing/2014/main" id="{BBFF99D1-BC70-468F-B936-B65DBED88B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31" y="1431759"/>
            <a:ext cx="914400" cy="914400"/>
          </a:xfrm>
          <a:prstGeom prst="rect">
            <a:avLst/>
          </a:prstGeom>
        </p:spPr>
      </p:pic>
      <p:pic>
        <p:nvPicPr>
          <p:cNvPr id="19" name="Picture 18" descr="A close up of a giraffe&#10;&#10;Description automatically generated">
            <a:extLst>
              <a:ext uri="{FF2B5EF4-FFF2-40B4-BE49-F238E27FC236}">
                <a16:creationId xmlns:a16="http://schemas.microsoft.com/office/drawing/2014/main" id="{2093D90F-843E-4A51-A86E-7664A5A316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20" y="1431759"/>
            <a:ext cx="914400" cy="914400"/>
          </a:xfrm>
          <a:prstGeom prst="rect">
            <a:avLst/>
          </a:prstGeom>
        </p:spPr>
      </p:pic>
      <p:pic>
        <p:nvPicPr>
          <p:cNvPr id="21" name="Picture 20" descr="A close up of a giraffe&#10;&#10;Description automatically generated">
            <a:extLst>
              <a:ext uri="{FF2B5EF4-FFF2-40B4-BE49-F238E27FC236}">
                <a16:creationId xmlns:a16="http://schemas.microsoft.com/office/drawing/2014/main" id="{0111EAB8-E1CC-4685-90E1-4712F0F811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09" y="1431759"/>
            <a:ext cx="914400" cy="914400"/>
          </a:xfrm>
          <a:prstGeom prst="rect">
            <a:avLst/>
          </a:prstGeom>
        </p:spPr>
      </p:pic>
      <p:pic>
        <p:nvPicPr>
          <p:cNvPr id="23" name="Picture 22" descr="A close up of a group of people&#10;&#10;Description automatically generated">
            <a:extLst>
              <a:ext uri="{FF2B5EF4-FFF2-40B4-BE49-F238E27FC236}">
                <a16:creationId xmlns:a16="http://schemas.microsoft.com/office/drawing/2014/main" id="{2EE4DF0B-C4B3-4960-8D3A-78D107FA32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98" y="1431759"/>
            <a:ext cx="914400" cy="914400"/>
          </a:xfrm>
          <a:prstGeom prst="rect">
            <a:avLst/>
          </a:prstGeom>
        </p:spPr>
      </p:pic>
      <p:pic>
        <p:nvPicPr>
          <p:cNvPr id="25" name="Picture 24" descr="A close up of a giraffe&#10;&#10;Description automatically generated">
            <a:extLst>
              <a:ext uri="{FF2B5EF4-FFF2-40B4-BE49-F238E27FC236}">
                <a16:creationId xmlns:a16="http://schemas.microsoft.com/office/drawing/2014/main" id="{AB7C58DC-119F-4149-B897-943F064876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87" y="1431759"/>
            <a:ext cx="914400" cy="914400"/>
          </a:xfrm>
          <a:prstGeom prst="rect">
            <a:avLst/>
          </a:prstGeom>
        </p:spPr>
      </p:pic>
      <p:pic>
        <p:nvPicPr>
          <p:cNvPr id="27" name="Picture 26" descr="A picture containing outdoor, animal, giraffe, ray&#10;&#10;Description automatically generated">
            <a:extLst>
              <a:ext uri="{FF2B5EF4-FFF2-40B4-BE49-F238E27FC236}">
                <a16:creationId xmlns:a16="http://schemas.microsoft.com/office/drawing/2014/main" id="{5013E956-2C92-4045-BA33-F0F7F6A580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76" y="1431759"/>
            <a:ext cx="914400" cy="914400"/>
          </a:xfrm>
          <a:prstGeom prst="rect">
            <a:avLst/>
          </a:prstGeom>
        </p:spPr>
      </p:pic>
      <p:pic>
        <p:nvPicPr>
          <p:cNvPr id="29" name="Picture 28" descr="A close up of a giraffe&#10;&#10;Description automatically generated">
            <a:extLst>
              <a:ext uri="{FF2B5EF4-FFF2-40B4-BE49-F238E27FC236}">
                <a16:creationId xmlns:a16="http://schemas.microsoft.com/office/drawing/2014/main" id="{ED921944-8F04-4AE8-BEA4-5C22C4FE2F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5" y="1431759"/>
            <a:ext cx="914400" cy="914400"/>
          </a:xfrm>
          <a:prstGeom prst="rect">
            <a:avLst/>
          </a:prstGeom>
        </p:spPr>
      </p:pic>
      <p:pic>
        <p:nvPicPr>
          <p:cNvPr id="31" name="Picture 30" descr="A group of people on a beach&#10;&#10;Description automatically generated">
            <a:extLst>
              <a:ext uri="{FF2B5EF4-FFF2-40B4-BE49-F238E27FC236}">
                <a16:creationId xmlns:a16="http://schemas.microsoft.com/office/drawing/2014/main" id="{16A0D05D-6ED5-4A7A-87A3-BB553C20AB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266" y="340896"/>
            <a:ext cx="914400" cy="914400"/>
          </a:xfrm>
          <a:prstGeom prst="rect">
            <a:avLst/>
          </a:prstGeom>
        </p:spPr>
      </p:pic>
      <p:pic>
        <p:nvPicPr>
          <p:cNvPr id="33" name="Picture 32" descr="A picture containing indoor&#10;&#10;Description automatically generated">
            <a:extLst>
              <a:ext uri="{FF2B5EF4-FFF2-40B4-BE49-F238E27FC236}">
                <a16:creationId xmlns:a16="http://schemas.microsoft.com/office/drawing/2014/main" id="{B8EF3186-D75E-431A-8B65-A1AE971892E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253" y="340896"/>
            <a:ext cx="914400" cy="914400"/>
          </a:xfrm>
          <a:prstGeom prst="rect">
            <a:avLst/>
          </a:prstGeom>
        </p:spPr>
      </p:pic>
      <p:pic>
        <p:nvPicPr>
          <p:cNvPr id="35" name="Picture 34" descr="A close up of a giraffe&#10;&#10;Description automatically generated">
            <a:extLst>
              <a:ext uri="{FF2B5EF4-FFF2-40B4-BE49-F238E27FC236}">
                <a16:creationId xmlns:a16="http://schemas.microsoft.com/office/drawing/2014/main" id="{E75C8366-1B23-4C1E-8EEA-159C664F87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242" y="340896"/>
            <a:ext cx="914400" cy="914400"/>
          </a:xfrm>
          <a:prstGeom prst="rect">
            <a:avLst/>
          </a:prstGeom>
        </p:spPr>
      </p:pic>
      <p:pic>
        <p:nvPicPr>
          <p:cNvPr id="37" name="Picture 36" descr="A close up of a tree&#10;&#10;Description automatically generated">
            <a:extLst>
              <a:ext uri="{FF2B5EF4-FFF2-40B4-BE49-F238E27FC236}">
                <a16:creationId xmlns:a16="http://schemas.microsoft.com/office/drawing/2014/main" id="{D11EF9B3-2A35-497E-A347-6EF16E045AC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31" y="340896"/>
            <a:ext cx="914400" cy="914400"/>
          </a:xfrm>
          <a:prstGeom prst="rect">
            <a:avLst/>
          </a:prstGeom>
        </p:spPr>
      </p:pic>
      <p:pic>
        <p:nvPicPr>
          <p:cNvPr id="39" name="Picture 38" descr="A close up of a giraffe&#10;&#10;Description automatically generated">
            <a:extLst>
              <a:ext uri="{FF2B5EF4-FFF2-40B4-BE49-F238E27FC236}">
                <a16:creationId xmlns:a16="http://schemas.microsoft.com/office/drawing/2014/main" id="{00E5C336-365C-459B-B29D-C1E556E5E1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20" y="340896"/>
            <a:ext cx="914400" cy="914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BA4DB6-945A-48D5-A10A-3781640F2A0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305" y="4704348"/>
            <a:ext cx="914400" cy="914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F247CD8-21ED-4776-A88D-04C4E7037B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210" y="4704348"/>
            <a:ext cx="914400" cy="91440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A58FA595-1910-4E55-B03A-338F965CCC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242" y="4672266"/>
            <a:ext cx="914400" cy="9144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2DF8CD4-C455-4333-BC9F-E822948C6A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317" y="4688307"/>
            <a:ext cx="914400" cy="914400"/>
          </a:xfrm>
          <a:prstGeom prst="rect">
            <a:avLst/>
          </a:prstGeom>
        </p:spPr>
      </p:pic>
      <p:pic>
        <p:nvPicPr>
          <p:cNvPr id="55" name="Picture 54" descr="A picture containing pizza, indoor, wall&#10;&#10;Description automatically generated">
            <a:extLst>
              <a:ext uri="{FF2B5EF4-FFF2-40B4-BE49-F238E27FC236}">
                <a16:creationId xmlns:a16="http://schemas.microsoft.com/office/drawing/2014/main" id="{ECC51916-CA63-4DDD-96D2-B8256B87C3D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63" y="4680287"/>
            <a:ext cx="914400" cy="914400"/>
          </a:xfrm>
          <a:prstGeom prst="rect">
            <a:avLst/>
          </a:prstGeom>
        </p:spPr>
      </p:pic>
      <p:pic>
        <p:nvPicPr>
          <p:cNvPr id="57" name="Picture 56" descr="A close up of a giraffe&#10;&#10;Description automatically generated">
            <a:extLst>
              <a:ext uri="{FF2B5EF4-FFF2-40B4-BE49-F238E27FC236}">
                <a16:creationId xmlns:a16="http://schemas.microsoft.com/office/drawing/2014/main" id="{7504938B-717D-4D38-ADA8-7F7115ECAB9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09" y="4696327"/>
            <a:ext cx="914400" cy="914400"/>
          </a:xfrm>
          <a:prstGeom prst="rect">
            <a:avLst/>
          </a:prstGeom>
        </p:spPr>
      </p:pic>
      <p:pic>
        <p:nvPicPr>
          <p:cNvPr id="59" name="Picture 58" descr="A picture containing giraffe, outdoor, people, group&#10;&#10;Description automatically generated">
            <a:extLst>
              <a:ext uri="{FF2B5EF4-FFF2-40B4-BE49-F238E27FC236}">
                <a16:creationId xmlns:a16="http://schemas.microsoft.com/office/drawing/2014/main" id="{2BB60815-8FBE-4085-AF3B-5076B5856A3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98" y="4688307"/>
            <a:ext cx="914400" cy="91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7150ADF-77FD-4F7D-8B75-C45BA2509D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30" y="4688307"/>
            <a:ext cx="914400" cy="914400"/>
          </a:xfrm>
          <a:prstGeom prst="rect">
            <a:avLst/>
          </a:prstGeom>
        </p:spPr>
      </p:pic>
      <p:pic>
        <p:nvPicPr>
          <p:cNvPr id="63" name="Picture 62" descr="A picture containing person&#10;&#10;Description automatically generated">
            <a:extLst>
              <a:ext uri="{FF2B5EF4-FFF2-40B4-BE49-F238E27FC236}">
                <a16:creationId xmlns:a16="http://schemas.microsoft.com/office/drawing/2014/main" id="{CF2523A7-B0B4-48C2-B370-E43BC91D670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76" y="4692319"/>
            <a:ext cx="914400" cy="91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F9D1B1C-A07B-4C13-96F2-0DB4F09EBCA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7" y="4680287"/>
            <a:ext cx="914400" cy="914400"/>
          </a:xfrm>
          <a:prstGeom prst="rect">
            <a:avLst/>
          </a:prstGeom>
        </p:spPr>
      </p:pic>
      <p:pic>
        <p:nvPicPr>
          <p:cNvPr id="67" name="Picture 66" descr="A close up of a flower&#10;&#10;Description automatically generated">
            <a:extLst>
              <a:ext uri="{FF2B5EF4-FFF2-40B4-BE49-F238E27FC236}">
                <a16:creationId xmlns:a16="http://schemas.microsoft.com/office/drawing/2014/main" id="{A82D0A6F-9FF0-44CC-AAAA-39EB9B88CDA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78" y="3613485"/>
            <a:ext cx="914400" cy="914400"/>
          </a:xfrm>
          <a:prstGeom prst="rect">
            <a:avLst/>
          </a:prstGeom>
        </p:spPr>
      </p:pic>
      <p:pic>
        <p:nvPicPr>
          <p:cNvPr id="69" name="Picture 68" descr="A group of people looking at a giraffe&#10;&#10;Description automatically generated">
            <a:extLst>
              <a:ext uri="{FF2B5EF4-FFF2-40B4-BE49-F238E27FC236}">
                <a16:creationId xmlns:a16="http://schemas.microsoft.com/office/drawing/2014/main" id="{86B6D6C8-3DBD-4C16-9E81-5FEA292D645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210" y="3613485"/>
            <a:ext cx="914400" cy="914400"/>
          </a:xfrm>
          <a:prstGeom prst="rect">
            <a:avLst/>
          </a:prstGeom>
        </p:spPr>
      </p:pic>
      <p:pic>
        <p:nvPicPr>
          <p:cNvPr id="71" name="Picture 70" descr="A fabric surface&#10;&#10;Description automatically generated">
            <a:extLst>
              <a:ext uri="{FF2B5EF4-FFF2-40B4-BE49-F238E27FC236}">
                <a16:creationId xmlns:a16="http://schemas.microsoft.com/office/drawing/2014/main" id="{069BD144-DDA7-4E2E-B57E-041C19581D2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242" y="3597444"/>
            <a:ext cx="914400" cy="914400"/>
          </a:xfrm>
          <a:prstGeom prst="rect">
            <a:avLst/>
          </a:prstGeom>
        </p:spPr>
      </p:pic>
      <p:pic>
        <p:nvPicPr>
          <p:cNvPr id="73" name="Picture 72" descr="A close up of a flower&#10;&#10;Description automatically generated">
            <a:extLst>
              <a:ext uri="{FF2B5EF4-FFF2-40B4-BE49-F238E27FC236}">
                <a16:creationId xmlns:a16="http://schemas.microsoft.com/office/drawing/2014/main" id="{F73B7557-683A-48BA-BC43-1DB38F7AF8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274" y="3613485"/>
            <a:ext cx="914400" cy="914400"/>
          </a:xfrm>
          <a:prstGeom prst="rect">
            <a:avLst/>
          </a:prstGeom>
        </p:spPr>
      </p:pic>
      <p:pic>
        <p:nvPicPr>
          <p:cNvPr id="75" name="Picture 74" descr="A close up of a giraffe&#10;&#10;Description automatically generated">
            <a:extLst>
              <a:ext uri="{FF2B5EF4-FFF2-40B4-BE49-F238E27FC236}">
                <a16:creationId xmlns:a16="http://schemas.microsoft.com/office/drawing/2014/main" id="{3E9EF504-BEAD-4F23-B8D2-8C835CD0AC9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20" y="3613485"/>
            <a:ext cx="914400" cy="914400"/>
          </a:xfrm>
          <a:prstGeom prst="rect">
            <a:avLst/>
          </a:prstGeom>
        </p:spPr>
      </p:pic>
      <p:pic>
        <p:nvPicPr>
          <p:cNvPr id="77" name="Picture 76" descr="A group of people looking at a giraffe&#10;&#10;Description automatically generated">
            <a:extLst>
              <a:ext uri="{FF2B5EF4-FFF2-40B4-BE49-F238E27FC236}">
                <a16:creationId xmlns:a16="http://schemas.microsoft.com/office/drawing/2014/main" id="{4FBF8FFC-6C1C-4933-96C8-6AFBD0190D2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252" y="3613485"/>
            <a:ext cx="914400" cy="914400"/>
          </a:xfrm>
          <a:prstGeom prst="rect">
            <a:avLst/>
          </a:prstGeom>
        </p:spPr>
      </p:pic>
      <p:pic>
        <p:nvPicPr>
          <p:cNvPr id="79" name="Picture 78" descr="A close up of a glass&#10;&#10;Description automatically generated">
            <a:extLst>
              <a:ext uri="{FF2B5EF4-FFF2-40B4-BE49-F238E27FC236}">
                <a16:creationId xmlns:a16="http://schemas.microsoft.com/office/drawing/2014/main" id="{6270CE01-D775-4372-AEE9-21296DD2D65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98" y="3597444"/>
            <a:ext cx="914400" cy="914400"/>
          </a:xfrm>
          <a:prstGeom prst="rect">
            <a:avLst/>
          </a:prstGeom>
        </p:spPr>
      </p:pic>
      <p:pic>
        <p:nvPicPr>
          <p:cNvPr id="81" name="Picture 80" descr="A close up of a giraffe&#10;&#10;Description automatically generated">
            <a:extLst>
              <a:ext uri="{FF2B5EF4-FFF2-40B4-BE49-F238E27FC236}">
                <a16:creationId xmlns:a16="http://schemas.microsoft.com/office/drawing/2014/main" id="{60C29031-D790-43BB-861F-A923E4B8554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30" y="3597444"/>
            <a:ext cx="914400" cy="914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31BFF69-6054-4BB8-A1E5-29A28424817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76" y="3597444"/>
            <a:ext cx="914400" cy="914400"/>
          </a:xfrm>
          <a:prstGeom prst="rect">
            <a:avLst/>
          </a:prstGeom>
        </p:spPr>
      </p:pic>
      <p:pic>
        <p:nvPicPr>
          <p:cNvPr id="85" name="Picture 84" descr="A close up of a giraffe&#10;&#10;Description automatically generated">
            <a:extLst>
              <a:ext uri="{FF2B5EF4-FFF2-40B4-BE49-F238E27FC236}">
                <a16:creationId xmlns:a16="http://schemas.microsoft.com/office/drawing/2014/main" id="{B993551F-CE19-4690-ACC5-EA1770E2BE1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5" y="3597444"/>
            <a:ext cx="914400" cy="914400"/>
          </a:xfrm>
          <a:prstGeom prst="rect">
            <a:avLst/>
          </a:prstGeom>
        </p:spPr>
      </p:pic>
      <p:pic>
        <p:nvPicPr>
          <p:cNvPr id="87" name="Picture 86" descr="A close up of a giraffe&#10;&#10;Description automatically generated">
            <a:extLst>
              <a:ext uri="{FF2B5EF4-FFF2-40B4-BE49-F238E27FC236}">
                <a16:creationId xmlns:a16="http://schemas.microsoft.com/office/drawing/2014/main" id="{B27C54C4-343A-4439-9E53-EF250EBBC30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264" y="2522622"/>
            <a:ext cx="914400" cy="914400"/>
          </a:xfrm>
          <a:prstGeom prst="rect">
            <a:avLst/>
          </a:prstGeom>
        </p:spPr>
      </p:pic>
      <p:pic>
        <p:nvPicPr>
          <p:cNvPr id="89" name="Picture 88" descr="A close up of a person&#10;&#10;Description automatically generated">
            <a:extLst>
              <a:ext uri="{FF2B5EF4-FFF2-40B4-BE49-F238E27FC236}">
                <a16:creationId xmlns:a16="http://schemas.microsoft.com/office/drawing/2014/main" id="{153D9AE1-71D2-4C1D-BB56-FA8B471510D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253" y="2522622"/>
            <a:ext cx="914400" cy="914400"/>
          </a:xfrm>
          <a:prstGeom prst="rect">
            <a:avLst/>
          </a:prstGeom>
        </p:spPr>
      </p:pic>
      <p:pic>
        <p:nvPicPr>
          <p:cNvPr id="91" name="Picture 90" descr="A picture containing outdoor&#10;&#10;Description automatically generated">
            <a:extLst>
              <a:ext uri="{FF2B5EF4-FFF2-40B4-BE49-F238E27FC236}">
                <a16:creationId xmlns:a16="http://schemas.microsoft.com/office/drawing/2014/main" id="{B6AC1379-B7CE-4DB4-8215-DF01CAD8CEB0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242" y="2522622"/>
            <a:ext cx="914400" cy="9144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8B2E55A6-096B-4C8E-BE60-2B2D6DB6E5B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31" y="2522622"/>
            <a:ext cx="914400" cy="914400"/>
          </a:xfrm>
          <a:prstGeom prst="rect">
            <a:avLst/>
          </a:prstGeom>
        </p:spPr>
      </p:pic>
      <p:pic>
        <p:nvPicPr>
          <p:cNvPr id="95" name="Picture 94" descr="A close up of an animal&#10;&#10;Description automatically generated">
            <a:extLst>
              <a:ext uri="{FF2B5EF4-FFF2-40B4-BE49-F238E27FC236}">
                <a16:creationId xmlns:a16="http://schemas.microsoft.com/office/drawing/2014/main" id="{A5B50442-C3E9-4AFB-8AA2-DF6F66459F38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20" y="2522622"/>
            <a:ext cx="914400" cy="914400"/>
          </a:xfrm>
          <a:prstGeom prst="rect">
            <a:avLst/>
          </a:prstGeom>
        </p:spPr>
      </p:pic>
      <p:pic>
        <p:nvPicPr>
          <p:cNvPr id="97" name="Picture 96" descr="A close up of a flower&#10;&#10;Description automatically generated">
            <a:extLst>
              <a:ext uri="{FF2B5EF4-FFF2-40B4-BE49-F238E27FC236}">
                <a16:creationId xmlns:a16="http://schemas.microsoft.com/office/drawing/2014/main" id="{F2C00B38-B884-4600-9DB0-1DDC392D993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09" y="2522622"/>
            <a:ext cx="914400" cy="914400"/>
          </a:xfrm>
          <a:prstGeom prst="rect">
            <a:avLst/>
          </a:prstGeom>
        </p:spPr>
      </p:pic>
      <p:pic>
        <p:nvPicPr>
          <p:cNvPr id="99" name="Picture 98" descr="A close up of a group of people&#10;&#10;Description automatically generated">
            <a:extLst>
              <a:ext uri="{FF2B5EF4-FFF2-40B4-BE49-F238E27FC236}">
                <a16:creationId xmlns:a16="http://schemas.microsoft.com/office/drawing/2014/main" id="{25368103-D0FD-4F3E-A392-9791949C35C4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98" y="2522622"/>
            <a:ext cx="914400" cy="9144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52147D06-2E46-4F4C-B88E-F964913BCAB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87" y="2522622"/>
            <a:ext cx="914400" cy="914400"/>
          </a:xfrm>
          <a:prstGeom prst="rect">
            <a:avLst/>
          </a:prstGeom>
        </p:spPr>
      </p:pic>
      <p:pic>
        <p:nvPicPr>
          <p:cNvPr id="103" name="Picture 102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B9DC4F58-6B4B-4CD6-B7BC-E11624984986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76" y="2522622"/>
            <a:ext cx="914400" cy="914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A002C17E-88D4-4179-8AAF-0D8E9008E14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5" y="2514601"/>
            <a:ext cx="914400" cy="91440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DAF14553-DCD1-454F-80EE-2F85738E11F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264" y="1431759"/>
            <a:ext cx="914400" cy="914400"/>
          </a:xfrm>
          <a:prstGeom prst="rect">
            <a:avLst/>
          </a:prstGeom>
        </p:spPr>
      </p:pic>
      <p:pic>
        <p:nvPicPr>
          <p:cNvPr id="109" name="Picture 108" descr="A picture containing outdoor, mountain, animal, ground&#10;&#10;Description automatically generated">
            <a:extLst>
              <a:ext uri="{FF2B5EF4-FFF2-40B4-BE49-F238E27FC236}">
                <a16:creationId xmlns:a16="http://schemas.microsoft.com/office/drawing/2014/main" id="{9C4E7AE9-4598-467A-8940-46234EC7F940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253" y="14317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23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8F3B0-C262-4AAD-A5AA-3B8E635AF42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2518722"/>
            <a:ext cx="9144000" cy="987425"/>
          </a:xfrm>
        </p:spPr>
        <p:txBody>
          <a:bodyPr/>
          <a:lstStyle/>
          <a:p>
            <a:pPr algn="ctr"/>
            <a:r>
              <a:rPr lang="en-US" sz="3600" dirty="0"/>
              <a:t>Data Structure and Pipeline</a:t>
            </a:r>
          </a:p>
        </p:txBody>
      </p:sp>
    </p:spTree>
    <p:extLst>
      <p:ext uri="{BB962C8B-B14F-4D97-AF65-F5344CB8AC3E}">
        <p14:creationId xmlns:p14="http://schemas.microsoft.com/office/powerpoint/2010/main" val="2557353240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A7464E-B9D2-4CD8-9A6C-BFAC99E18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6" y="109058"/>
            <a:ext cx="6506541" cy="2493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0240BF-F294-46AF-9B4B-CAC700F0514C}"/>
              </a:ext>
            </a:extLst>
          </p:cNvPr>
          <p:cNvSpPr txBox="1"/>
          <p:nvPr/>
        </p:nvSpPr>
        <p:spPr>
          <a:xfrm>
            <a:off x="4191561" y="1940257"/>
            <a:ext cx="1904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= Has Tumor Issue</a:t>
            </a:r>
          </a:p>
          <a:p>
            <a:r>
              <a:rPr lang="en-US" sz="1200" dirty="0"/>
              <a:t>0 = No Tumor Issue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2C239-1A7D-4FC7-95FE-CE22D0AC7B0F}"/>
              </a:ext>
            </a:extLst>
          </p:cNvPr>
          <p:cNvSpPr txBox="1"/>
          <p:nvPr/>
        </p:nvSpPr>
        <p:spPr>
          <a:xfrm>
            <a:off x="3145733" y="5621950"/>
            <a:ext cx="2332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Naive Assumption = 40%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C1570-1AF5-4EE5-B206-E727C3EF3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46" y="2683981"/>
            <a:ext cx="7722420" cy="2496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2C7604-F659-4D44-956B-A8B51241A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46" y="5261974"/>
            <a:ext cx="2787941" cy="9969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81CBAE-CB0B-4A30-A1DD-9069F5F93907}"/>
              </a:ext>
            </a:extLst>
          </p:cNvPr>
          <p:cNvSpPr/>
          <p:nvPr/>
        </p:nvSpPr>
        <p:spPr>
          <a:xfrm>
            <a:off x="155546" y="109058"/>
            <a:ext cx="7722420" cy="2493247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E9C6E9-3E4C-475B-898D-AAFBD039C755}"/>
              </a:ext>
            </a:extLst>
          </p:cNvPr>
          <p:cNvSpPr/>
          <p:nvPr/>
        </p:nvSpPr>
        <p:spPr>
          <a:xfrm>
            <a:off x="155546" y="2687051"/>
            <a:ext cx="7722420" cy="2493247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378650-BFA9-4ADE-8C16-FF2420FC3811}"/>
              </a:ext>
            </a:extLst>
          </p:cNvPr>
          <p:cNvSpPr/>
          <p:nvPr/>
        </p:nvSpPr>
        <p:spPr>
          <a:xfrm>
            <a:off x="155546" y="5259092"/>
            <a:ext cx="4911404" cy="996953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09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D315-621F-43AE-9BEF-9F0B6802E78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80211"/>
            <a:ext cx="1054116" cy="1139624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7BE5949A-351F-4BB7-A251-4C179DD3B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3537" y="1219835"/>
            <a:ext cx="1479841" cy="41445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 Directory (160,000 Images)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FD5DD27-DA0C-471E-9CB5-260A180ED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1458" y="3850144"/>
            <a:ext cx="2403998" cy="56246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endParaRPr lang="en-US" sz="11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2610A76-5315-488C-8386-46B6FF454C1F}"/>
              </a:ext>
            </a:extLst>
          </p:cNvPr>
          <p:cNvSpPr/>
          <p:nvPr/>
        </p:nvSpPr>
        <p:spPr>
          <a:xfrm>
            <a:off x="5755139" y="4504885"/>
            <a:ext cx="516636" cy="1243097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08F8B404-8708-4DE5-B561-D888F97AF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3339" y="5833160"/>
            <a:ext cx="1840236" cy="464293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Kernel Crash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D1DE07-29B6-4792-96DD-8E2A257BE51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753378" y="1427064"/>
            <a:ext cx="2238222" cy="78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2">
            <a:extLst>
              <a:ext uri="{FF2B5EF4-FFF2-40B4-BE49-F238E27FC236}">
                <a16:creationId xmlns:a16="http://schemas.microsoft.com/office/drawing/2014/main" id="{C78A13FF-6A59-495D-9C41-ABA624E2B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3843" y="2271675"/>
            <a:ext cx="1183409" cy="50224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Set (Holdout 16,000)</a:t>
            </a:r>
            <a:endParaRPr lang="en-US" sz="11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4B01A6C-8B2C-4132-AB6D-3B9C5B95EC4E}"/>
              </a:ext>
            </a:extLst>
          </p:cNvPr>
          <p:cNvSpPr/>
          <p:nvPr/>
        </p:nvSpPr>
        <p:spPr>
          <a:xfrm>
            <a:off x="5755139" y="1719961"/>
            <a:ext cx="516636" cy="571445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6774CA77-84D2-4E73-8C80-B60998EC8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1752" y="2337718"/>
            <a:ext cx="1183409" cy="43619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 Set (144,000 Images</a:t>
            </a: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6110C3E-9124-4275-85D1-18715AF37B14}"/>
              </a:ext>
            </a:extLst>
          </p:cNvPr>
          <p:cNvSpPr/>
          <p:nvPr/>
        </p:nvSpPr>
        <p:spPr>
          <a:xfrm>
            <a:off x="5755139" y="2873915"/>
            <a:ext cx="516636" cy="90105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A1FB0E-EE4E-4639-A2E1-C17D5CC162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104" y="189665"/>
            <a:ext cx="1083444" cy="1095191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0200143C-4CA6-4069-BFFB-5955B506E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6425" y="1284856"/>
            <a:ext cx="2373630" cy="28194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 Directory (160,000 Images)</a:t>
            </a:r>
            <a:endParaRPr lang="en-US" sz="11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E3915-AA59-4D4D-AAD8-DA9CF508D10B}"/>
              </a:ext>
            </a:extLst>
          </p:cNvPr>
          <p:cNvCxnSpPr>
            <a:cxnSpLocks/>
            <a:stCxn id="40" idx="1"/>
            <a:endCxn id="18" idx="3"/>
          </p:cNvCxnSpPr>
          <p:nvPr/>
        </p:nvCxnSpPr>
        <p:spPr>
          <a:xfrm flipH="1">
            <a:off x="3071584" y="821912"/>
            <a:ext cx="1825272" cy="806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E2517C-85BF-4819-827E-7263395E7961}"/>
              </a:ext>
            </a:extLst>
          </p:cNvPr>
          <p:cNvCxnSpPr>
            <a:cxnSpLocks/>
            <a:stCxn id="40" idx="3"/>
            <a:endCxn id="55" idx="1"/>
          </p:cNvCxnSpPr>
          <p:nvPr/>
        </p:nvCxnSpPr>
        <p:spPr>
          <a:xfrm>
            <a:off x="6870468" y="821912"/>
            <a:ext cx="1778362" cy="734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A925332-E09F-427D-B5F4-DF8E708A811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40" y="1081153"/>
            <a:ext cx="1083444" cy="1095191"/>
          </a:xfrm>
          <a:prstGeom prst="rect">
            <a:avLst/>
          </a:prstGeom>
        </p:spPr>
      </p:pic>
      <p:sp>
        <p:nvSpPr>
          <p:cNvPr id="19" name="Text Box 2">
            <a:extLst>
              <a:ext uri="{FF2B5EF4-FFF2-40B4-BE49-F238E27FC236}">
                <a16:creationId xmlns:a16="http://schemas.microsoft.com/office/drawing/2014/main" id="{C4F6041C-6677-4DC4-B85F-6B5D2D05B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0092" y="2188510"/>
            <a:ext cx="1644688" cy="49414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 Sub-Directory</a:t>
            </a:r>
            <a:br>
              <a:rPr lang="en-US" sz="1100" b="1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100" b="1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(144,000 Images)</a:t>
            </a:r>
            <a:endParaRPr lang="en-US" sz="11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6AA507-C210-4BF9-9AE4-4AF4D4A7FC8F}"/>
              </a:ext>
            </a:extLst>
          </p:cNvPr>
          <p:cNvCxnSpPr>
            <a:cxnSpLocks/>
            <a:stCxn id="19" idx="2"/>
            <a:endCxn id="26" idx="0"/>
          </p:cNvCxnSpPr>
          <p:nvPr/>
        </p:nvCxnSpPr>
        <p:spPr>
          <a:xfrm flipH="1">
            <a:off x="1599255" y="2682659"/>
            <a:ext cx="923181" cy="38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99790E-0D6B-4872-A58D-7C6FCE3C2AAB}"/>
              </a:ext>
            </a:extLst>
          </p:cNvPr>
          <p:cNvCxnSpPr>
            <a:cxnSpLocks/>
            <a:stCxn id="19" idx="2"/>
            <a:endCxn id="27" idx="0"/>
          </p:cNvCxnSpPr>
          <p:nvPr/>
        </p:nvCxnSpPr>
        <p:spPr>
          <a:xfrm>
            <a:off x="2522436" y="2682659"/>
            <a:ext cx="1010323" cy="38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6F8FCC4-B472-47F3-8538-CDD7AE5602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0" y="3067727"/>
            <a:ext cx="922350" cy="8948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33EE6E-52B2-48E7-B052-31F1264CD4D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584" y="3067727"/>
            <a:ext cx="922350" cy="894875"/>
          </a:xfrm>
          <a:prstGeom prst="rect">
            <a:avLst/>
          </a:prstGeom>
        </p:spPr>
      </p:pic>
      <p:sp>
        <p:nvSpPr>
          <p:cNvPr id="28" name="Text Box 2">
            <a:extLst>
              <a:ext uri="{FF2B5EF4-FFF2-40B4-BE49-F238E27FC236}">
                <a16:creationId xmlns:a16="http://schemas.microsoft.com/office/drawing/2014/main" id="{B8B90A5A-888E-402A-8CBC-43B522B14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446" y="3981525"/>
            <a:ext cx="1713763" cy="45859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50" b="1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Training_No_Tumor_Tissue (72,000 Images)</a:t>
            </a:r>
            <a:endParaRPr lang="en-US" sz="105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 Box 2">
            <a:extLst>
              <a:ext uri="{FF2B5EF4-FFF2-40B4-BE49-F238E27FC236}">
                <a16:creationId xmlns:a16="http://schemas.microsoft.com/office/drawing/2014/main" id="{82EBB487-EA80-462D-BA7D-4A69953F1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373" y="3966138"/>
            <a:ext cx="1843508" cy="47029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50" b="1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Training_Has_Tumor_ Tissue (72,000 Images)</a:t>
            </a:r>
            <a:endParaRPr lang="en-US" sz="105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B202E0F-D7F0-4334-94ED-E718AEACE48C}"/>
              </a:ext>
            </a:extLst>
          </p:cNvPr>
          <p:cNvSpPr/>
          <p:nvPr/>
        </p:nvSpPr>
        <p:spPr>
          <a:xfrm>
            <a:off x="4896856" y="133518"/>
            <a:ext cx="1973612" cy="1376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54969F3-1C1F-4E15-A637-D02CE4CF72A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055" y="3039356"/>
            <a:ext cx="922350" cy="894875"/>
          </a:xfrm>
          <a:prstGeom prst="rect">
            <a:avLst/>
          </a:prstGeom>
        </p:spPr>
      </p:pic>
      <p:sp>
        <p:nvSpPr>
          <p:cNvPr id="50" name="Text Box 2">
            <a:extLst>
              <a:ext uri="{FF2B5EF4-FFF2-40B4-BE49-F238E27FC236}">
                <a16:creationId xmlns:a16="http://schemas.microsoft.com/office/drawing/2014/main" id="{64D956A8-472E-4D50-885F-C2825D769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1290" y="3971986"/>
            <a:ext cx="2098337" cy="45859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</a:t>
            </a:r>
            <a:r>
              <a:rPr lang="en-US" sz="1100" b="1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_No_Tumor_ Tissue (8,000 Images)</a:t>
            </a:r>
            <a:endParaRPr lang="en-US" sz="11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Text Box 2">
            <a:extLst>
              <a:ext uri="{FF2B5EF4-FFF2-40B4-BE49-F238E27FC236}">
                <a16:creationId xmlns:a16="http://schemas.microsoft.com/office/drawing/2014/main" id="{E1DA26F4-2ECD-478E-98E0-E30C744E4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5440" y="3966138"/>
            <a:ext cx="2049239" cy="47029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Validation_Has_Tumor_ Tissue (8,000 Images)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D96943F-3EA4-43C8-A035-22186A63938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830" y="1008953"/>
            <a:ext cx="1083444" cy="1095191"/>
          </a:xfrm>
          <a:prstGeom prst="rect">
            <a:avLst/>
          </a:prstGeom>
        </p:spPr>
      </p:pic>
      <p:sp>
        <p:nvSpPr>
          <p:cNvPr id="56" name="Text Box 2">
            <a:extLst>
              <a:ext uri="{FF2B5EF4-FFF2-40B4-BE49-F238E27FC236}">
                <a16:creationId xmlns:a16="http://schemas.microsoft.com/office/drawing/2014/main" id="{2E9F6F99-D967-49E8-86B8-36415564A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5497" y="2166577"/>
            <a:ext cx="1778363" cy="49414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 Sub-Directory</a:t>
            </a:r>
            <a:br>
              <a:rPr lang="en-US" sz="1100" b="1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100" b="1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(Holdout 16,000 Images)</a:t>
            </a:r>
            <a:endParaRPr lang="en-US" sz="11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1CE3C1E-E7B2-4C11-9B47-091C5E193EC5}"/>
              </a:ext>
            </a:extLst>
          </p:cNvPr>
          <p:cNvCxnSpPr>
            <a:cxnSpLocks/>
            <a:stCxn id="56" idx="2"/>
            <a:endCxn id="48" idx="0"/>
          </p:cNvCxnSpPr>
          <p:nvPr/>
        </p:nvCxnSpPr>
        <p:spPr>
          <a:xfrm flipH="1">
            <a:off x="8324230" y="2660726"/>
            <a:ext cx="990449" cy="378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D3C760C-FD2B-46CB-BF4D-24C4D6613818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9314679" y="2660726"/>
            <a:ext cx="1085779" cy="378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113A5C6A-98F1-476A-8E3A-9843231350B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83" y="3039356"/>
            <a:ext cx="922350" cy="894875"/>
          </a:xfrm>
          <a:prstGeom prst="rect">
            <a:avLst/>
          </a:prstGeom>
        </p:spPr>
      </p:pic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F43CB979-A591-4C7C-9D4F-95F200C39C05}"/>
              </a:ext>
            </a:extLst>
          </p:cNvPr>
          <p:cNvCxnSpPr>
            <a:cxnSpLocks/>
            <a:stCxn id="29" idx="2"/>
            <a:endCxn id="91" idx="1"/>
          </p:cNvCxnSpPr>
          <p:nvPr/>
        </p:nvCxnSpPr>
        <p:spPr>
          <a:xfrm rot="16200000" flipH="1">
            <a:off x="2688221" y="3412334"/>
            <a:ext cx="683868" cy="273205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DDA79391-97EA-46AA-AD8C-FAEA9CE4CB65}"/>
              </a:ext>
            </a:extLst>
          </p:cNvPr>
          <p:cNvCxnSpPr>
            <a:cxnSpLocks/>
            <a:stCxn id="28" idx="2"/>
            <a:endCxn id="91" idx="1"/>
          </p:cNvCxnSpPr>
          <p:nvPr/>
        </p:nvCxnSpPr>
        <p:spPr>
          <a:xfrm rot="16200000" flipH="1">
            <a:off x="3635167" y="4359280"/>
            <a:ext cx="680178" cy="8418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2">
            <a:extLst>
              <a:ext uri="{FF2B5EF4-FFF2-40B4-BE49-F238E27FC236}">
                <a16:creationId xmlns:a16="http://schemas.microsoft.com/office/drawing/2014/main" id="{E6924C29-6DF5-4D9C-B0E1-C902AF13A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6184" y="4828514"/>
            <a:ext cx="2655570" cy="5835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endParaRPr lang="en-US" sz="11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9" name="Text Box 2">
            <a:extLst>
              <a:ext uri="{FF2B5EF4-FFF2-40B4-BE49-F238E27FC236}">
                <a16:creationId xmlns:a16="http://schemas.microsoft.com/office/drawing/2014/main" id="{CE7930EC-94C2-4485-9B8C-EE3F5EF33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201" y="5946109"/>
            <a:ext cx="1867535" cy="379095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Weights</a:t>
            </a:r>
            <a:endParaRPr lang="en-US" sz="11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0" name="Arrow: Down 99">
            <a:extLst>
              <a:ext uri="{FF2B5EF4-FFF2-40B4-BE49-F238E27FC236}">
                <a16:creationId xmlns:a16="http://schemas.microsoft.com/office/drawing/2014/main" id="{4BB2D7E7-3B5F-4224-A68F-DA4E94B3F436}"/>
              </a:ext>
            </a:extLst>
          </p:cNvPr>
          <p:cNvSpPr/>
          <p:nvPr/>
        </p:nvSpPr>
        <p:spPr>
          <a:xfrm>
            <a:off x="5494460" y="5534536"/>
            <a:ext cx="398780" cy="398780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092DD24-D71F-499C-A610-4CC0D75F934A}"/>
              </a:ext>
            </a:extLst>
          </p:cNvPr>
          <p:cNvSpPr txBox="1"/>
          <p:nvPr/>
        </p:nvSpPr>
        <p:spPr>
          <a:xfrm>
            <a:off x="133484" y="5420503"/>
            <a:ext cx="293154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Keras</a:t>
            </a:r>
            <a:r>
              <a:rPr lang="en-US" sz="1200" dirty="0"/>
              <a:t> Image Preprocessing: 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Datagen.flow_from_directory</a:t>
            </a:r>
          </a:p>
        </p:txBody>
      </p:sp>
      <p:cxnSp>
        <p:nvCxnSpPr>
          <p:cNvPr id="113" name="Connector: Curved 112">
            <a:extLst>
              <a:ext uri="{FF2B5EF4-FFF2-40B4-BE49-F238E27FC236}">
                <a16:creationId xmlns:a16="http://schemas.microsoft.com/office/drawing/2014/main" id="{73AE844E-126B-42F5-98DF-12CBD5D2DEF9}"/>
              </a:ext>
            </a:extLst>
          </p:cNvPr>
          <p:cNvCxnSpPr>
            <a:cxnSpLocks/>
            <a:stCxn id="99" idx="3"/>
            <a:endCxn id="51" idx="2"/>
          </p:cNvCxnSpPr>
          <p:nvPr/>
        </p:nvCxnSpPr>
        <p:spPr>
          <a:xfrm flipV="1">
            <a:off x="6657736" y="4436429"/>
            <a:ext cx="1632324" cy="169922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Curved 116">
            <a:extLst>
              <a:ext uri="{FF2B5EF4-FFF2-40B4-BE49-F238E27FC236}">
                <a16:creationId xmlns:a16="http://schemas.microsoft.com/office/drawing/2014/main" id="{452D46BA-3915-40FF-B980-7D532510E40D}"/>
              </a:ext>
            </a:extLst>
          </p:cNvPr>
          <p:cNvCxnSpPr>
            <a:cxnSpLocks/>
            <a:stCxn id="99" idx="3"/>
            <a:endCxn id="50" idx="2"/>
          </p:cNvCxnSpPr>
          <p:nvPr/>
        </p:nvCxnSpPr>
        <p:spPr>
          <a:xfrm flipV="1">
            <a:off x="6657736" y="4430580"/>
            <a:ext cx="3742723" cy="170507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300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9D7F11-D92D-4646-87D3-81FC5C371076}"/>
              </a:ext>
            </a:extLst>
          </p:cNvPr>
          <p:cNvSpPr txBox="1"/>
          <p:nvPr/>
        </p:nvSpPr>
        <p:spPr>
          <a:xfrm>
            <a:off x="1756996" y="2549769"/>
            <a:ext cx="8678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Conceptualize and Build our Model</a:t>
            </a:r>
          </a:p>
        </p:txBody>
      </p:sp>
    </p:spTree>
    <p:extLst>
      <p:ext uri="{BB962C8B-B14F-4D97-AF65-F5344CB8AC3E}">
        <p14:creationId xmlns:p14="http://schemas.microsoft.com/office/powerpoint/2010/main" val="1616209241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E534C9-1428-402C-8B88-74B496A02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40" y="184558"/>
            <a:ext cx="10729519" cy="60353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30A77-B0F1-47F8-AAE6-4996F5BADC1A}"/>
              </a:ext>
            </a:extLst>
          </p:cNvPr>
          <p:cNvSpPr txBox="1"/>
          <p:nvPr/>
        </p:nvSpPr>
        <p:spPr>
          <a:xfrm>
            <a:off x="92279" y="5981350"/>
            <a:ext cx="684541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0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sz="1050" dirty="0">
                <a:hlinkClick r:id="rId4"/>
              </a:rPr>
              <a:t>http://machinelearninguru.com/computer_vision/basics/convolution/convolution_layer.html</a:t>
            </a:r>
            <a:endParaRPr lang="en-US" sz="105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4004C-8543-45E0-828F-B70B778A0C42}"/>
              </a:ext>
            </a:extLst>
          </p:cNvPr>
          <p:cNvSpPr txBox="1"/>
          <p:nvPr/>
        </p:nvSpPr>
        <p:spPr>
          <a:xfrm>
            <a:off x="9749928" y="3910987"/>
            <a:ext cx="22033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C044D-7345-4FF6-976F-E4DBFBE5D5BA}"/>
              </a:ext>
            </a:extLst>
          </p:cNvPr>
          <p:cNvSpPr txBox="1"/>
          <p:nvPr/>
        </p:nvSpPr>
        <p:spPr>
          <a:xfrm>
            <a:off x="9372600" y="831056"/>
            <a:ext cx="2580702" cy="98488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Dimensions</a:t>
            </a:r>
          </a:p>
          <a:p>
            <a:pPr algn="ctr"/>
            <a:r>
              <a:rPr lang="en-US" sz="4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96x96x3</a:t>
            </a:r>
          </a:p>
        </p:txBody>
      </p:sp>
    </p:spTree>
    <p:extLst>
      <p:ext uri="{BB962C8B-B14F-4D97-AF65-F5344CB8AC3E}">
        <p14:creationId xmlns:p14="http://schemas.microsoft.com/office/powerpoint/2010/main" val="1641904894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06A774-5D2E-46BD-B78A-8E37BD538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84" y="92120"/>
            <a:ext cx="10339272" cy="59169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56A3E5-7847-4D28-A15C-DBEC426D284F}"/>
              </a:ext>
            </a:extLst>
          </p:cNvPr>
          <p:cNvSpPr/>
          <p:nvPr/>
        </p:nvSpPr>
        <p:spPr>
          <a:xfrm>
            <a:off x="121186" y="2074423"/>
            <a:ext cx="7436384" cy="354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740174-04E2-437D-9325-042A897A7E96}"/>
              </a:ext>
            </a:extLst>
          </p:cNvPr>
          <p:cNvSpPr/>
          <p:nvPr/>
        </p:nvSpPr>
        <p:spPr>
          <a:xfrm>
            <a:off x="121186" y="2961363"/>
            <a:ext cx="7436384" cy="354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132A36-8918-4336-A9F7-1FC43B0F5389}"/>
              </a:ext>
            </a:extLst>
          </p:cNvPr>
          <p:cNvSpPr/>
          <p:nvPr/>
        </p:nvSpPr>
        <p:spPr>
          <a:xfrm>
            <a:off x="121183" y="3815154"/>
            <a:ext cx="7436385" cy="563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65E753-A65A-4ED9-BF80-7D4AACF5C253}"/>
              </a:ext>
            </a:extLst>
          </p:cNvPr>
          <p:cNvSpPr/>
          <p:nvPr/>
        </p:nvSpPr>
        <p:spPr>
          <a:xfrm>
            <a:off x="121186" y="123082"/>
            <a:ext cx="5398266" cy="1465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3605D-B55E-4EA1-87A9-EB8110AC26AC}"/>
              </a:ext>
            </a:extLst>
          </p:cNvPr>
          <p:cNvSpPr/>
          <p:nvPr/>
        </p:nvSpPr>
        <p:spPr>
          <a:xfrm>
            <a:off x="121186" y="2432900"/>
            <a:ext cx="7436384" cy="354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EA034E-0C33-41A5-9D52-C0CC990EC55B}"/>
              </a:ext>
            </a:extLst>
          </p:cNvPr>
          <p:cNvSpPr/>
          <p:nvPr/>
        </p:nvSpPr>
        <p:spPr>
          <a:xfrm>
            <a:off x="121185" y="3317929"/>
            <a:ext cx="7436385" cy="354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7C9BBC-5AA3-40F5-819C-7A2F85215883}"/>
              </a:ext>
            </a:extLst>
          </p:cNvPr>
          <p:cNvSpPr/>
          <p:nvPr/>
        </p:nvSpPr>
        <p:spPr>
          <a:xfrm>
            <a:off x="121183" y="4383329"/>
            <a:ext cx="7436385" cy="356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2ED830-69F0-49D8-9125-929E0FC0F700}"/>
              </a:ext>
            </a:extLst>
          </p:cNvPr>
          <p:cNvSpPr/>
          <p:nvPr/>
        </p:nvSpPr>
        <p:spPr>
          <a:xfrm>
            <a:off x="121183" y="4831967"/>
            <a:ext cx="5398266" cy="842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0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9E15A-7D5F-43C1-B43D-9695E346A718}"/>
              </a:ext>
            </a:extLst>
          </p:cNvPr>
          <p:cNvSpPr txBox="1"/>
          <p:nvPr/>
        </p:nvSpPr>
        <p:spPr>
          <a:xfrm>
            <a:off x="1845388" y="119232"/>
            <a:ext cx="4728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“What is the Singularity?  It’s a future period during which the pace of technological changes will be so rapid, its impact so deep, that human life will be irreversibly transformed” </a:t>
            </a:r>
          </a:p>
          <a:p>
            <a:pPr algn="r"/>
            <a:r>
              <a:rPr lang="en-US" sz="1800" dirty="0"/>
              <a:t>- Ray Kurzweil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02D1D-D2BC-44F0-A1DD-9B55AE7F3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961" y="1477712"/>
            <a:ext cx="2609626" cy="3902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10670E-E92C-418A-8183-1514E1B5A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70" y="2569086"/>
            <a:ext cx="4328975" cy="324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1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C7CC3B-5B85-4A43-ADCA-37D5EC93A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532731" cy="3710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5B96DE-4EF4-4D21-AA02-703F5FEA8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63" y="38224"/>
            <a:ext cx="5091614" cy="3566714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14A6362-1B2B-4067-BF34-F89F1A7E0F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5543168"/>
              </p:ext>
            </p:extLst>
          </p:nvPr>
        </p:nvGraphicFramePr>
        <p:xfrm>
          <a:off x="3638977" y="371923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63520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424778-9D2C-437F-9442-B3DADFA0DDEB}"/>
              </a:ext>
            </a:extLst>
          </p:cNvPr>
          <p:cNvSpPr txBox="1"/>
          <p:nvPr/>
        </p:nvSpPr>
        <p:spPr>
          <a:xfrm>
            <a:off x="3022600" y="160867"/>
            <a:ext cx="614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Model 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C2DF0-F17F-4B03-B4E6-96DF5666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07" y="2315058"/>
            <a:ext cx="5559793" cy="3488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201DDE-5A4B-4F4D-AD30-F4804262C483}"/>
              </a:ext>
            </a:extLst>
          </p:cNvPr>
          <p:cNvSpPr txBox="1"/>
          <p:nvPr/>
        </p:nvSpPr>
        <p:spPr>
          <a:xfrm>
            <a:off x="7194048" y="1751730"/>
            <a:ext cx="42758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0.989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898AF9-041C-47FB-A5BE-635A7E9A9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7" y="843480"/>
            <a:ext cx="4432651" cy="33331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9B1389-EBFC-404E-BB6D-5F6330B5C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49" y="4358244"/>
            <a:ext cx="5273931" cy="165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01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32BAE-15DE-4F13-BEEA-72892D63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611FA-5447-4B5F-9F60-907336B80478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Stanford CNN Overview - </a:t>
            </a:r>
            <a:r>
              <a:rPr lang="en-US" dirty="0">
                <a:hlinkClick r:id="rId2"/>
              </a:rPr>
              <a:t>http://cs231n.github.io/convolutional-networks/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Public Kernel Referenced - </a:t>
            </a:r>
            <a:r>
              <a:rPr lang="en-US" dirty="0">
                <a:hlinkClick r:id="rId3"/>
              </a:rPr>
              <a:t>https://www.kaggle.com/vbookshelf/cnn-how-to-use-160-000-images-without-crashing</a:t>
            </a:r>
            <a:r>
              <a:rPr lang="en-US" dirty="0"/>
              <a:t>    </a:t>
            </a:r>
          </a:p>
          <a:p>
            <a:endParaRPr lang="en-US" dirty="0"/>
          </a:p>
          <a:p>
            <a:r>
              <a:rPr lang="en-US" dirty="0" err="1"/>
              <a:t>Keras</a:t>
            </a:r>
            <a:r>
              <a:rPr lang="en-US" dirty="0"/>
              <a:t> Documentation - </a:t>
            </a:r>
            <a:r>
              <a:rPr lang="en-US" dirty="0">
                <a:hlinkClick r:id="rId4"/>
              </a:rPr>
              <a:t>https://keras.io/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96193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6D3426-4A22-40E9-B090-F9AA4256B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94" y="616944"/>
            <a:ext cx="9078012" cy="495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1633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C8E76F-375D-4A43-9FD9-3CDAF1412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57" y="598493"/>
            <a:ext cx="3572460" cy="360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90C5B2-0637-44B8-B918-6F7FA733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91" y="1144263"/>
            <a:ext cx="3704795" cy="3710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144A62-DE88-4C1C-BF9A-453BE2E3B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914" y="1799121"/>
            <a:ext cx="3601505" cy="360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8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4E8D4B-16BF-45AB-BAEF-3EA6A8201C98}"/>
              </a:ext>
            </a:extLst>
          </p:cNvPr>
          <p:cNvSpPr txBox="1"/>
          <p:nvPr/>
        </p:nvSpPr>
        <p:spPr>
          <a:xfrm>
            <a:off x="2742239" y="5948576"/>
            <a:ext cx="804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Source: </a:t>
            </a:r>
            <a:r>
              <a:rPr lang="en-US" sz="1800" dirty="0">
                <a:hlinkClick r:id="rId2"/>
              </a:rPr>
              <a:t>https://blog.degreed.com/degreed-does-data-machine-learning/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B5D48-8DE9-46EF-8D6D-52A41E305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540092"/>
            <a:ext cx="71437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16372-A204-4EEB-A28F-504138061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Supervised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C25CC-7344-4310-9E78-1FF62697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010" y="1153236"/>
            <a:ext cx="9216274" cy="38590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4E4D67-C375-4306-B780-2C0FC5FB248C}"/>
              </a:ext>
            </a:extLst>
          </p:cNvPr>
          <p:cNvSpPr txBox="1"/>
          <p:nvPr/>
        </p:nvSpPr>
        <p:spPr>
          <a:xfrm>
            <a:off x="9330020" y="5890552"/>
            <a:ext cx="24461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b="0" dirty="0">
                <a:cs typeface="Arial" panose="020B0604020202020204" pitchFamily="34" charset="0"/>
              </a:rPr>
              <a:t>Source: https://bit.ly/317kRWO</a:t>
            </a: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75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F718CE4-7F0C-421A-8ABC-FF7B861105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1815402"/>
              </p:ext>
            </p:extLst>
          </p:nvPr>
        </p:nvGraphicFramePr>
        <p:xfrm>
          <a:off x="1280753" y="669588"/>
          <a:ext cx="9793647" cy="564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8D3E4A2-9096-47AA-B293-331332A88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defining method</a:t>
            </a:r>
          </a:p>
        </p:txBody>
      </p:sp>
    </p:spTree>
    <p:extLst>
      <p:ext uri="{BB962C8B-B14F-4D97-AF65-F5344CB8AC3E}">
        <p14:creationId xmlns:p14="http://schemas.microsoft.com/office/powerpoint/2010/main" val="75984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AE72-7475-47C5-AFE6-031D1BB7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 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CD2956-F433-4887-B3BF-A2DFA2B7F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ABFAC-E5DA-4DE5-97AC-6E83DEE98FA6}" type="slidenum">
              <a:rPr lang="en-US" sz="100" smtClean="0"/>
              <a:t>7</a:t>
            </a:fld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7B416-62C6-41A8-B546-5888AF898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9" t="27819" r="8128" b="12757"/>
          <a:stretch/>
        </p:blipFill>
        <p:spPr>
          <a:xfrm>
            <a:off x="0" y="672087"/>
            <a:ext cx="11205957" cy="4909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3A9370-937E-4252-A3C7-27F0E5372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52" t="26502" r="8334" b="20710"/>
          <a:stretch/>
        </p:blipFill>
        <p:spPr>
          <a:xfrm>
            <a:off x="117513" y="1424870"/>
            <a:ext cx="11088444" cy="4428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01EDDB-F1A5-4CA0-9F8D-7C8709E9CB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45" t="25514" r="8641" b="25432"/>
          <a:stretch/>
        </p:blipFill>
        <p:spPr>
          <a:xfrm>
            <a:off x="117512" y="2086205"/>
            <a:ext cx="11088443" cy="4115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1CB22F-9485-4F8A-B011-F2E898DC5C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99" t="25350" r="8436" b="28230"/>
          <a:stretch/>
        </p:blipFill>
        <p:spPr>
          <a:xfrm>
            <a:off x="117510" y="2831851"/>
            <a:ext cx="11009526" cy="3519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130496-57B4-407F-A6B2-6B99F65435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95" t="26008" r="8539" b="37943"/>
          <a:stretch/>
        </p:blipFill>
        <p:spPr>
          <a:xfrm>
            <a:off x="117507" y="3302015"/>
            <a:ext cx="11009526" cy="293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8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Number Placeholder 5">
            <a:extLst>
              <a:ext uri="{FF2B5EF4-FFF2-40B4-BE49-F238E27FC236}">
                <a16:creationId xmlns:a16="http://schemas.microsoft.com/office/drawing/2014/main" id="{6E14F0CA-4964-41CA-BB7A-6F071507E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4AA6DE9-813C-4905-AF87-D123D38FD015}" type="slidenum">
              <a:rPr lang="en-US" altLang="en-US" sz="1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00" dirty="0"/>
          </a:p>
        </p:txBody>
      </p:sp>
      <p:sp>
        <p:nvSpPr>
          <p:cNvPr id="34818" name="Rectangle 1026">
            <a:extLst>
              <a:ext uri="{FF2B5EF4-FFF2-40B4-BE49-F238E27FC236}">
                <a16:creationId xmlns:a16="http://schemas.microsoft.com/office/drawing/2014/main" id="{A2DCC1CD-4194-4D40-84AB-FBBFBB6EC3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2700" dirty="0"/>
              <a:t>Classification/Predicting by ANN</a:t>
            </a:r>
          </a:p>
        </p:txBody>
      </p:sp>
      <p:sp>
        <p:nvSpPr>
          <p:cNvPr id="7" name="Rectangle 1027">
            <a:extLst>
              <a:ext uri="{FF2B5EF4-FFF2-40B4-BE49-F238E27FC236}">
                <a16:creationId xmlns:a16="http://schemas.microsoft.com/office/drawing/2014/main" id="{DC0DCE46-27CB-4E88-9074-A130FC60EF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5588" y="762000"/>
            <a:ext cx="9142412" cy="4427538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b="0" dirty="0"/>
              <a:t>A </a:t>
            </a:r>
            <a:r>
              <a:rPr lang="en-US" altLang="en-US" sz="2400" dirty="0"/>
              <a:t>neural network </a:t>
            </a:r>
            <a:r>
              <a:rPr lang="en-US" altLang="en-US" sz="2400" b="0" dirty="0"/>
              <a:t>learning algorithm 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/>
              <a:t>Started by psychologists and neurobiologists to develop and test computational analogues of neurons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/>
              <a:t>Much like conventional learning, repetition and diversity are key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b="0" dirty="0"/>
              <a:t>A neural network: A set of connected input/output units where each connection has a </a:t>
            </a:r>
            <a:r>
              <a:rPr lang="en-US" altLang="en-US" sz="2400" dirty="0"/>
              <a:t>weight</a:t>
            </a:r>
            <a:r>
              <a:rPr lang="en-US" altLang="en-US" sz="2400" b="0" dirty="0"/>
              <a:t> associated with it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/>
              <a:t>These weights have no meaningful interpretation, they can significantly change based on where you start in the data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/>
              <a:t>The user determines how many connections will be created by determining layers and inputs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b="0" dirty="0"/>
              <a:t>During the learning phase, the </a:t>
            </a:r>
            <a:r>
              <a:rPr lang="en-US" altLang="en-US" sz="2400" dirty="0"/>
              <a:t>network learns by adjusting the weights </a:t>
            </a:r>
            <a:r>
              <a:rPr lang="en-US" altLang="en-US" sz="2400" b="0" dirty="0"/>
              <a:t>so as to be able to predict the correct class label of the input tuples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A08826-EDB4-461E-81AC-BA8846F0B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/>
              <a:t>Data Mining: Concepts and Techniques</a:t>
            </a: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0D4BDABE-5EA3-41E5-B35D-EB612AC5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BC14B7D-41E5-4690-881A-38FF3499532F}" type="slidenum">
              <a:rPr lang="en-US" altLang="en-US" sz="1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9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2BD762-4DC1-4821-9F24-FEB70DEB63A1}"/>
              </a:ext>
            </a:extLst>
          </p:cNvPr>
          <p:cNvGrpSpPr/>
          <p:nvPr/>
        </p:nvGrpSpPr>
        <p:grpSpPr>
          <a:xfrm>
            <a:off x="455084" y="857250"/>
            <a:ext cx="6132910" cy="5143500"/>
            <a:chOff x="3028951" y="857250"/>
            <a:chExt cx="6132910" cy="5143500"/>
          </a:xfrm>
        </p:grpSpPr>
        <p:pic>
          <p:nvPicPr>
            <p:cNvPr id="39940" name="Picture 4">
              <a:extLst>
                <a:ext uri="{FF2B5EF4-FFF2-40B4-BE49-F238E27FC236}">
                  <a16:creationId xmlns:a16="http://schemas.microsoft.com/office/drawing/2014/main" id="{027726E9-912D-40A7-BCDA-72FB19CF2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951" y="857250"/>
              <a:ext cx="613291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1" name="TextBox 5">
              <a:extLst>
                <a:ext uri="{FF2B5EF4-FFF2-40B4-BE49-F238E27FC236}">
                  <a16:creationId xmlns:a16="http://schemas.microsoft.com/office/drawing/2014/main" id="{2AA6BE5C-C21F-479D-8C53-9CB8D9FE58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81850" y="1200152"/>
              <a:ext cx="1257300" cy="715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350">
                  <a:solidFill>
                    <a:srgbClr val="FF0000"/>
                  </a:solidFill>
                </a:rPr>
                <a:t>Logistic Activation Function</a:t>
              </a:r>
            </a:p>
          </p:txBody>
        </p:sp>
        <p:cxnSp>
          <p:nvCxnSpPr>
            <p:cNvPr id="39942" name="Straight Arrow Connector 7">
              <a:extLst>
                <a:ext uri="{FF2B5EF4-FFF2-40B4-BE49-F238E27FC236}">
                  <a16:creationId xmlns:a16="http://schemas.microsoft.com/office/drawing/2014/main" id="{44A1F3F8-D518-4F11-9226-25475FA412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953250" y="1828800"/>
              <a:ext cx="285750" cy="51435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943" name="TextBox 8">
              <a:extLst>
                <a:ext uri="{FF2B5EF4-FFF2-40B4-BE49-F238E27FC236}">
                  <a16:creationId xmlns:a16="http://schemas.microsoft.com/office/drawing/2014/main" id="{CAC5685F-6739-4BC0-A901-BAB35D0E31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3000" y="1371602"/>
              <a:ext cx="1257300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350">
                  <a:solidFill>
                    <a:srgbClr val="FF0000"/>
                  </a:solidFill>
                </a:rPr>
                <a:t>Readjust weights</a:t>
              </a:r>
            </a:p>
          </p:txBody>
        </p:sp>
        <p:cxnSp>
          <p:nvCxnSpPr>
            <p:cNvPr id="39944" name="Straight Arrow Connector 9">
              <a:extLst>
                <a:ext uri="{FF2B5EF4-FFF2-40B4-BE49-F238E27FC236}">
                  <a16:creationId xmlns:a16="http://schemas.microsoft.com/office/drawing/2014/main" id="{EDD20CA6-D3A9-4A0E-8B1B-85882C9E62A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724400" y="1714500"/>
              <a:ext cx="285750" cy="28575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45" name="Straight Arrow Connector 11">
              <a:extLst>
                <a:ext uri="{FF2B5EF4-FFF2-40B4-BE49-F238E27FC236}">
                  <a16:creationId xmlns:a16="http://schemas.microsoft.com/office/drawing/2014/main" id="{26BFCABD-2DEA-421F-8F7C-AF58CDB7095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38800" y="1714500"/>
              <a:ext cx="285750" cy="91440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46" name="Straight Arrow Connector 13">
              <a:extLst>
                <a:ext uri="{FF2B5EF4-FFF2-40B4-BE49-F238E27FC236}">
                  <a16:creationId xmlns:a16="http://schemas.microsoft.com/office/drawing/2014/main" id="{E945CC57-722E-496D-97D7-337A4612A82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53050" y="1828800"/>
              <a:ext cx="57150" cy="165735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47" name="Straight Arrow Connector 16">
              <a:extLst>
                <a:ext uri="{FF2B5EF4-FFF2-40B4-BE49-F238E27FC236}">
                  <a16:creationId xmlns:a16="http://schemas.microsoft.com/office/drawing/2014/main" id="{685BF12E-A309-49A2-BE94-2FD78D375CE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67350" y="1771650"/>
              <a:ext cx="57150" cy="262890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2F177DD6-1EEC-4C7B-A619-83FE7B74A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7"/>
          <a:stretch/>
        </p:blipFill>
        <p:spPr bwMode="auto">
          <a:xfrm>
            <a:off x="7285787" y="1027650"/>
            <a:ext cx="4648462" cy="263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-No-Footer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91D185F-A173-A546-B0B4-42C285FA1532}" vid="{24DDD62D-D4A1-424B-9C25-7D20689761E0}"/>
    </a:ext>
  </a:extLst>
</a:theme>
</file>

<file path=ppt/theme/theme2.xml><?xml version="1.0" encoding="utf-8"?>
<a:theme xmlns:a="http://schemas.openxmlformats.org/drawingml/2006/main" name="2-Footer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91D185F-A173-A546-B0B4-42C285FA1532}" vid="{4182B37B-4FA2-5145-846E-15D236EF52D6}"/>
    </a:ext>
  </a:extLst>
</a:theme>
</file>

<file path=ppt/theme/theme3.xml><?xml version="1.0" encoding="utf-8"?>
<a:theme xmlns:a="http://schemas.openxmlformats.org/drawingml/2006/main" name="3-blue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91D185F-A173-A546-B0B4-42C285FA1532}" vid="{035445EA-3579-FA4D-AD6C-352ABB9E233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Brand template standard screen PPT May2019  SKINNY</Template>
  <TotalTime>1108</TotalTime>
  <Words>977</Words>
  <Application>Microsoft Office PowerPoint</Application>
  <PresentationFormat>Widescreen</PresentationFormat>
  <Paragraphs>113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Regular</vt:lpstr>
      <vt:lpstr>Calibri</vt:lpstr>
      <vt:lpstr>Tahoma</vt:lpstr>
      <vt:lpstr>Times New Roman</vt:lpstr>
      <vt:lpstr>1-No-Footer</vt:lpstr>
      <vt:lpstr>2-Footer</vt:lpstr>
      <vt:lpstr>3-blue</vt:lpstr>
      <vt:lpstr>PowerPoint Presentation</vt:lpstr>
      <vt:lpstr>PowerPoint Presentation</vt:lpstr>
      <vt:lpstr>PowerPoint Presentation</vt:lpstr>
      <vt:lpstr>PowerPoint Presentation</vt:lpstr>
      <vt:lpstr>Recipe for Supervised Learning</vt:lpstr>
      <vt:lpstr>The defining method</vt:lpstr>
      <vt:lpstr>Code in action</vt:lpstr>
      <vt:lpstr>Classification/Predicting by ANN</vt:lpstr>
      <vt:lpstr>PowerPoint Presentation</vt:lpstr>
      <vt:lpstr>PowerPoint Presentation</vt:lpstr>
      <vt:lpstr>Histopathologic Cancer Detection</vt:lpstr>
      <vt:lpstr>PowerPoint Presentation</vt:lpstr>
      <vt:lpstr>Data Structure and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Fuller,Morgan</dc:creator>
  <cp:keywords/>
  <dc:description/>
  <cp:lastModifiedBy>Morgan Fuller</cp:lastModifiedBy>
  <cp:revision>48</cp:revision>
  <cp:lastPrinted>1601-01-01T00:00:00Z</cp:lastPrinted>
  <dcterms:created xsi:type="dcterms:W3CDTF">2019-05-24T12:26:00Z</dcterms:created>
  <dcterms:modified xsi:type="dcterms:W3CDTF">2019-08-09T03:00:04Z</dcterms:modified>
  <cp:category/>
</cp:coreProperties>
</file>